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7"/>
  </p:notesMasterIdLst>
  <p:handoutMasterIdLst>
    <p:handoutMasterId r:id="rId88"/>
  </p:handoutMasterIdLst>
  <p:sldIdLst>
    <p:sldId id="317" r:id="rId2"/>
    <p:sldId id="256" r:id="rId3"/>
    <p:sldId id="366" r:id="rId4"/>
    <p:sldId id="367" r:id="rId5"/>
    <p:sldId id="368" r:id="rId6"/>
    <p:sldId id="369" r:id="rId7"/>
    <p:sldId id="258" r:id="rId8"/>
    <p:sldId id="259" r:id="rId9"/>
    <p:sldId id="364" r:id="rId10"/>
    <p:sldId id="261" r:id="rId11"/>
    <p:sldId id="365" r:id="rId12"/>
    <p:sldId id="370" r:id="rId13"/>
    <p:sldId id="322" r:id="rId14"/>
    <p:sldId id="371" r:id="rId15"/>
    <p:sldId id="294" r:id="rId16"/>
    <p:sldId id="305" r:id="rId17"/>
    <p:sldId id="308" r:id="rId18"/>
    <p:sldId id="306" r:id="rId19"/>
    <p:sldId id="307" r:id="rId20"/>
    <p:sldId id="290" r:id="rId21"/>
    <p:sldId id="292" r:id="rId22"/>
    <p:sldId id="266" r:id="rId23"/>
    <p:sldId id="267" r:id="rId24"/>
    <p:sldId id="279" r:id="rId25"/>
    <p:sldId id="269" r:id="rId26"/>
    <p:sldId id="287" r:id="rId27"/>
    <p:sldId id="268" r:id="rId28"/>
    <p:sldId id="312" r:id="rId29"/>
    <p:sldId id="271" r:id="rId30"/>
    <p:sldId id="296" r:id="rId31"/>
    <p:sldId id="344" r:id="rId32"/>
    <p:sldId id="262" r:id="rId33"/>
    <p:sldId id="288" r:id="rId34"/>
    <p:sldId id="346" r:id="rId35"/>
    <p:sldId id="361" r:id="rId36"/>
    <p:sldId id="272" r:id="rId37"/>
    <p:sldId id="372" r:id="rId38"/>
    <p:sldId id="343" r:id="rId39"/>
    <p:sldId id="373" r:id="rId40"/>
    <p:sldId id="374" r:id="rId41"/>
    <p:sldId id="285" r:id="rId42"/>
    <p:sldId id="375" r:id="rId43"/>
    <p:sldId id="286" r:id="rId44"/>
    <p:sldId id="376" r:id="rId45"/>
    <p:sldId id="359" r:id="rId46"/>
    <p:sldId id="377" r:id="rId47"/>
    <p:sldId id="378" r:id="rId48"/>
    <p:sldId id="379" r:id="rId49"/>
    <p:sldId id="363" r:id="rId50"/>
    <p:sldId id="289" r:id="rId51"/>
    <p:sldId id="313" r:id="rId52"/>
    <p:sldId id="265" r:id="rId53"/>
    <p:sldId id="297" r:id="rId54"/>
    <p:sldId id="310" r:id="rId55"/>
    <p:sldId id="381" r:id="rId56"/>
    <p:sldId id="329" r:id="rId57"/>
    <p:sldId id="327" r:id="rId58"/>
    <p:sldId id="330" r:id="rId59"/>
    <p:sldId id="331" r:id="rId60"/>
    <p:sldId id="332" r:id="rId61"/>
    <p:sldId id="334" r:id="rId62"/>
    <p:sldId id="270" r:id="rId63"/>
    <p:sldId id="263" r:id="rId64"/>
    <p:sldId id="347" r:id="rId65"/>
    <p:sldId id="333" r:id="rId66"/>
    <p:sldId id="275" r:id="rId67"/>
    <p:sldId id="382" r:id="rId68"/>
    <p:sldId id="383" r:id="rId69"/>
    <p:sldId id="384" r:id="rId70"/>
    <p:sldId id="385" r:id="rId71"/>
    <p:sldId id="386" r:id="rId72"/>
    <p:sldId id="337" r:id="rId73"/>
    <p:sldId id="387" r:id="rId74"/>
    <p:sldId id="388" r:id="rId75"/>
    <p:sldId id="311" r:id="rId76"/>
    <p:sldId id="338" r:id="rId77"/>
    <p:sldId id="339" r:id="rId78"/>
    <p:sldId id="350" r:id="rId79"/>
    <p:sldId id="389" r:id="rId80"/>
    <p:sldId id="274" r:id="rId81"/>
    <p:sldId id="281" r:id="rId82"/>
    <p:sldId id="357" r:id="rId83"/>
    <p:sldId id="302" r:id="rId84"/>
    <p:sldId id="356" r:id="rId85"/>
    <p:sldId id="355" r:id="rId86"/>
  </p:sldIdLst>
  <p:sldSz cx="9144000" cy="6858000" type="screen4x3"/>
  <p:notesSz cx="6789738" cy="9929813"/>
  <p:custDataLst>
    <p:tags r:id="rId89"/>
  </p:custDataLst>
  <p:defaultTextStyle>
    <a:defPPr>
      <a:defRPr lang="en-US"/>
    </a:defPPr>
    <a:lvl1pPr algn="l" rtl="0" eaLnBrk="0" fontAlgn="base" hangingPunct="0">
      <a:spcBef>
        <a:spcPct val="0"/>
      </a:spcBef>
      <a:spcAft>
        <a:spcPct val="0"/>
      </a:spcAft>
      <a:defRPr sz="2400" kern="1200">
        <a:solidFill>
          <a:schemeClr val="tx1"/>
        </a:solidFill>
        <a:latin typeface="Wingdings" pitchFamily="2" charset="2"/>
        <a:ea typeface="+mn-ea"/>
        <a:cs typeface="+mn-cs"/>
      </a:defRPr>
    </a:lvl1pPr>
    <a:lvl2pPr marL="457200" algn="l" rtl="0" eaLnBrk="0" fontAlgn="base" hangingPunct="0">
      <a:spcBef>
        <a:spcPct val="0"/>
      </a:spcBef>
      <a:spcAft>
        <a:spcPct val="0"/>
      </a:spcAft>
      <a:defRPr sz="2400" kern="1200">
        <a:solidFill>
          <a:schemeClr val="tx1"/>
        </a:solidFill>
        <a:latin typeface="Wingdings" pitchFamily="2" charset="2"/>
        <a:ea typeface="+mn-ea"/>
        <a:cs typeface="+mn-cs"/>
      </a:defRPr>
    </a:lvl2pPr>
    <a:lvl3pPr marL="914400" algn="l" rtl="0" eaLnBrk="0" fontAlgn="base" hangingPunct="0">
      <a:spcBef>
        <a:spcPct val="0"/>
      </a:spcBef>
      <a:spcAft>
        <a:spcPct val="0"/>
      </a:spcAft>
      <a:defRPr sz="2400" kern="1200">
        <a:solidFill>
          <a:schemeClr val="tx1"/>
        </a:solidFill>
        <a:latin typeface="Wingdings" pitchFamily="2" charset="2"/>
        <a:ea typeface="+mn-ea"/>
        <a:cs typeface="+mn-cs"/>
      </a:defRPr>
    </a:lvl3pPr>
    <a:lvl4pPr marL="1371600" algn="l" rtl="0" eaLnBrk="0" fontAlgn="base" hangingPunct="0">
      <a:spcBef>
        <a:spcPct val="0"/>
      </a:spcBef>
      <a:spcAft>
        <a:spcPct val="0"/>
      </a:spcAft>
      <a:defRPr sz="2400" kern="1200">
        <a:solidFill>
          <a:schemeClr val="tx1"/>
        </a:solidFill>
        <a:latin typeface="Wingdings" pitchFamily="2" charset="2"/>
        <a:ea typeface="+mn-ea"/>
        <a:cs typeface="+mn-cs"/>
      </a:defRPr>
    </a:lvl4pPr>
    <a:lvl5pPr marL="1828800" algn="l" rtl="0" eaLnBrk="0" fontAlgn="base" hangingPunct="0">
      <a:spcBef>
        <a:spcPct val="0"/>
      </a:spcBef>
      <a:spcAft>
        <a:spcPct val="0"/>
      </a:spcAft>
      <a:defRPr sz="2400" kern="1200">
        <a:solidFill>
          <a:schemeClr val="tx1"/>
        </a:solidFill>
        <a:latin typeface="Wingdings" pitchFamily="2" charset="2"/>
        <a:ea typeface="+mn-ea"/>
        <a:cs typeface="+mn-cs"/>
      </a:defRPr>
    </a:lvl5pPr>
    <a:lvl6pPr marL="2286000" algn="l" defTabSz="914400" rtl="0" eaLnBrk="1" latinLnBrk="0" hangingPunct="1">
      <a:defRPr sz="2400" kern="1200">
        <a:solidFill>
          <a:schemeClr val="tx1"/>
        </a:solidFill>
        <a:latin typeface="Wingdings" pitchFamily="2" charset="2"/>
        <a:ea typeface="+mn-ea"/>
        <a:cs typeface="+mn-cs"/>
      </a:defRPr>
    </a:lvl6pPr>
    <a:lvl7pPr marL="2743200" algn="l" defTabSz="914400" rtl="0" eaLnBrk="1" latinLnBrk="0" hangingPunct="1">
      <a:defRPr sz="2400" kern="1200">
        <a:solidFill>
          <a:schemeClr val="tx1"/>
        </a:solidFill>
        <a:latin typeface="Wingdings" pitchFamily="2" charset="2"/>
        <a:ea typeface="+mn-ea"/>
        <a:cs typeface="+mn-cs"/>
      </a:defRPr>
    </a:lvl7pPr>
    <a:lvl8pPr marL="3200400" algn="l" defTabSz="914400" rtl="0" eaLnBrk="1" latinLnBrk="0" hangingPunct="1">
      <a:defRPr sz="2400" kern="1200">
        <a:solidFill>
          <a:schemeClr val="tx1"/>
        </a:solidFill>
        <a:latin typeface="Wingdings" pitchFamily="2" charset="2"/>
        <a:ea typeface="+mn-ea"/>
        <a:cs typeface="+mn-cs"/>
      </a:defRPr>
    </a:lvl8pPr>
    <a:lvl9pPr marL="3657600" algn="l" defTabSz="914400" rtl="0" eaLnBrk="1" latinLnBrk="0" hangingPunct="1">
      <a:defRPr sz="2400" kern="1200">
        <a:solidFill>
          <a:schemeClr val="tx1"/>
        </a:solidFill>
        <a:latin typeface="Wingdings" pitchFamily="2" charset="2"/>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0000"/>
    <a:srgbClr val="FF330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72" autoAdjust="0"/>
  </p:normalViewPr>
  <p:slideViewPr>
    <p:cSldViewPr>
      <p:cViewPr>
        <p:scale>
          <a:sx n="76" d="100"/>
          <a:sy n="76" d="100"/>
        </p:scale>
        <p:origin x="-1794"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0"/>
    </p:cViewPr>
  </p:sorterViewPr>
  <p:notesViewPr>
    <p:cSldViewPr>
      <p:cViewPr>
        <p:scale>
          <a:sx n="66" d="100"/>
          <a:sy n="66" d="100"/>
        </p:scale>
        <p:origin x="-1518" y="222"/>
      </p:cViewPr>
      <p:guideLst>
        <p:guide orient="horz" pos="3128"/>
        <p:guide pos="213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2220" cy="497542"/>
          </a:xfrm>
          <a:prstGeom prst="rect">
            <a:avLst/>
          </a:prstGeom>
          <a:noFill/>
          <a:ln w="9525">
            <a:noFill/>
            <a:miter lim="800000"/>
            <a:headEnd/>
            <a:tailEnd/>
          </a:ln>
          <a:effectLst/>
        </p:spPr>
        <p:txBody>
          <a:bodyPr vert="horz" wrap="square" lIns="90596" tIns="45298" rIns="90596" bIns="45298" numCol="1" anchor="t" anchorCtr="0" compatLnSpc="1">
            <a:prstTxWarp prst="textNoShape">
              <a:avLst/>
            </a:prstTxWarp>
          </a:bodyPr>
          <a:lstStyle>
            <a:lvl1pPr defTabSz="906463">
              <a:defRPr sz="1200" smtClean="0">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3847518" y="0"/>
            <a:ext cx="2942220" cy="497542"/>
          </a:xfrm>
          <a:prstGeom prst="rect">
            <a:avLst/>
          </a:prstGeom>
          <a:noFill/>
          <a:ln w="9525">
            <a:noFill/>
            <a:miter lim="800000"/>
            <a:headEnd/>
            <a:tailEnd/>
          </a:ln>
          <a:effectLst/>
        </p:spPr>
        <p:txBody>
          <a:bodyPr vert="horz" wrap="square" lIns="90596" tIns="45298" rIns="90596" bIns="45298" numCol="1" anchor="t" anchorCtr="0" compatLnSpc="1">
            <a:prstTxWarp prst="textNoShape">
              <a:avLst/>
            </a:prstTxWarp>
          </a:bodyPr>
          <a:lstStyle>
            <a:lvl1pPr algn="r" defTabSz="906463">
              <a:defRPr sz="1200" smtClean="0">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0" y="9432271"/>
            <a:ext cx="2942220" cy="497542"/>
          </a:xfrm>
          <a:prstGeom prst="rect">
            <a:avLst/>
          </a:prstGeom>
          <a:noFill/>
          <a:ln w="9525">
            <a:noFill/>
            <a:miter lim="800000"/>
            <a:headEnd/>
            <a:tailEnd/>
          </a:ln>
          <a:effectLst/>
        </p:spPr>
        <p:txBody>
          <a:bodyPr vert="horz" wrap="square" lIns="90596" tIns="45298" rIns="90596" bIns="45298" numCol="1" anchor="b" anchorCtr="0" compatLnSpc="1">
            <a:prstTxWarp prst="textNoShape">
              <a:avLst/>
            </a:prstTxWarp>
          </a:bodyPr>
          <a:lstStyle>
            <a:lvl1pPr defTabSz="906463">
              <a:defRPr sz="1200" smtClean="0">
                <a:latin typeface="Times New Roman" pitchFamily="18" charset="0"/>
              </a:defRPr>
            </a:lvl1pPr>
          </a:lstStyle>
          <a:p>
            <a:pPr>
              <a:defRPr/>
            </a:pPr>
            <a:endParaRPr lang="en-US"/>
          </a:p>
        </p:txBody>
      </p:sp>
      <p:sp>
        <p:nvSpPr>
          <p:cNvPr id="20485" name="Rectangle 5"/>
          <p:cNvSpPr>
            <a:spLocks noGrp="1" noChangeArrowheads="1"/>
          </p:cNvSpPr>
          <p:nvPr>
            <p:ph type="sldNum" sz="quarter" idx="3"/>
          </p:nvPr>
        </p:nvSpPr>
        <p:spPr bwMode="auto">
          <a:xfrm>
            <a:off x="3847518" y="9432271"/>
            <a:ext cx="2942220" cy="497542"/>
          </a:xfrm>
          <a:prstGeom prst="rect">
            <a:avLst/>
          </a:prstGeom>
          <a:noFill/>
          <a:ln w="9525">
            <a:noFill/>
            <a:miter lim="800000"/>
            <a:headEnd/>
            <a:tailEnd/>
          </a:ln>
          <a:effectLst/>
        </p:spPr>
        <p:txBody>
          <a:bodyPr vert="horz" wrap="square" lIns="90596" tIns="45298" rIns="90596" bIns="45298" numCol="1" anchor="b" anchorCtr="0" compatLnSpc="1">
            <a:prstTxWarp prst="textNoShape">
              <a:avLst/>
            </a:prstTxWarp>
          </a:bodyPr>
          <a:lstStyle>
            <a:lvl1pPr algn="r" defTabSz="906463">
              <a:defRPr sz="1200" smtClean="0">
                <a:latin typeface="Times New Roman" pitchFamily="18" charset="0"/>
              </a:defRPr>
            </a:lvl1pPr>
          </a:lstStyle>
          <a:p>
            <a:pPr>
              <a:defRPr/>
            </a:pPr>
            <a:fld id="{E6D9E794-CB11-4F6A-AD61-41141C5D7AB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2220" cy="497542"/>
          </a:xfrm>
          <a:prstGeom prst="rect">
            <a:avLst/>
          </a:prstGeom>
          <a:noFill/>
          <a:ln w="9525">
            <a:noFill/>
            <a:miter lim="800000"/>
            <a:headEnd/>
            <a:tailEnd/>
          </a:ln>
          <a:effectLst/>
        </p:spPr>
        <p:txBody>
          <a:bodyPr vert="horz" wrap="square" lIns="90596" tIns="45298" rIns="90596" bIns="45298" numCol="1" anchor="t" anchorCtr="0" compatLnSpc="1">
            <a:prstTxWarp prst="textNoShape">
              <a:avLst/>
            </a:prstTxWarp>
          </a:bodyPr>
          <a:lstStyle>
            <a:lvl1pPr defTabSz="906463">
              <a:defRPr sz="1200" smtClean="0">
                <a:latin typeface="Times New Roman" pitchFamily="18" charset="0"/>
              </a:defRPr>
            </a:lvl1pPr>
          </a:lstStyle>
          <a:p>
            <a:pPr>
              <a:defRPr/>
            </a:pPr>
            <a:endParaRPr lang="en-US"/>
          </a:p>
        </p:txBody>
      </p:sp>
      <p:sp>
        <p:nvSpPr>
          <p:cNvPr id="17411" name="Rectangle 3"/>
          <p:cNvSpPr>
            <a:spLocks noGrp="1" noChangeArrowheads="1"/>
          </p:cNvSpPr>
          <p:nvPr>
            <p:ph type="dt" idx="1"/>
          </p:nvPr>
        </p:nvSpPr>
        <p:spPr bwMode="auto">
          <a:xfrm>
            <a:off x="3847518" y="0"/>
            <a:ext cx="2942220" cy="497542"/>
          </a:xfrm>
          <a:prstGeom prst="rect">
            <a:avLst/>
          </a:prstGeom>
          <a:noFill/>
          <a:ln w="9525">
            <a:noFill/>
            <a:miter lim="800000"/>
            <a:headEnd/>
            <a:tailEnd/>
          </a:ln>
          <a:effectLst/>
        </p:spPr>
        <p:txBody>
          <a:bodyPr vert="horz" wrap="square" lIns="90596" tIns="45298" rIns="90596" bIns="45298" numCol="1" anchor="t" anchorCtr="0" compatLnSpc="1">
            <a:prstTxWarp prst="textNoShape">
              <a:avLst/>
            </a:prstTxWarp>
          </a:bodyPr>
          <a:lstStyle>
            <a:lvl1pPr algn="r" defTabSz="906463">
              <a:defRPr sz="1200" smtClean="0">
                <a:latin typeface="Times New Roman" pitchFamily="18" charset="0"/>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914400" y="744538"/>
            <a:ext cx="4960938" cy="3722687"/>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05299" y="4717888"/>
            <a:ext cx="4979141" cy="4467365"/>
          </a:xfrm>
          <a:prstGeom prst="rect">
            <a:avLst/>
          </a:prstGeom>
          <a:noFill/>
          <a:ln w="9525">
            <a:noFill/>
            <a:miter lim="800000"/>
            <a:headEnd/>
            <a:tailEnd/>
          </a:ln>
          <a:effectLst/>
        </p:spPr>
        <p:txBody>
          <a:bodyPr vert="horz" wrap="square" lIns="90596" tIns="45298" rIns="90596" bIns="452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9432271"/>
            <a:ext cx="2942220" cy="497542"/>
          </a:xfrm>
          <a:prstGeom prst="rect">
            <a:avLst/>
          </a:prstGeom>
          <a:noFill/>
          <a:ln w="9525">
            <a:noFill/>
            <a:miter lim="800000"/>
            <a:headEnd/>
            <a:tailEnd/>
          </a:ln>
          <a:effectLst/>
        </p:spPr>
        <p:txBody>
          <a:bodyPr vert="horz" wrap="square" lIns="90596" tIns="45298" rIns="90596" bIns="45298" numCol="1" anchor="b" anchorCtr="0" compatLnSpc="1">
            <a:prstTxWarp prst="textNoShape">
              <a:avLst/>
            </a:prstTxWarp>
          </a:bodyPr>
          <a:lstStyle>
            <a:lvl1pPr defTabSz="906463">
              <a:defRPr sz="1200" smtClean="0">
                <a:latin typeface="Times New Roman" pitchFamily="18" charset="0"/>
              </a:defRPr>
            </a:lvl1pPr>
          </a:lstStyle>
          <a:p>
            <a:pPr>
              <a:defRPr/>
            </a:pPr>
            <a:endParaRPr lang="en-US"/>
          </a:p>
        </p:txBody>
      </p:sp>
      <p:sp>
        <p:nvSpPr>
          <p:cNvPr id="17415" name="Rectangle 7"/>
          <p:cNvSpPr>
            <a:spLocks noGrp="1" noChangeArrowheads="1"/>
          </p:cNvSpPr>
          <p:nvPr>
            <p:ph type="sldNum" sz="quarter" idx="5"/>
          </p:nvPr>
        </p:nvSpPr>
        <p:spPr bwMode="auto">
          <a:xfrm>
            <a:off x="3847518" y="9432271"/>
            <a:ext cx="2942220" cy="497542"/>
          </a:xfrm>
          <a:prstGeom prst="rect">
            <a:avLst/>
          </a:prstGeom>
          <a:noFill/>
          <a:ln w="9525">
            <a:noFill/>
            <a:miter lim="800000"/>
            <a:headEnd/>
            <a:tailEnd/>
          </a:ln>
          <a:effectLst/>
        </p:spPr>
        <p:txBody>
          <a:bodyPr vert="horz" wrap="square" lIns="90596" tIns="45298" rIns="90596" bIns="45298" numCol="1" anchor="b" anchorCtr="0" compatLnSpc="1">
            <a:prstTxWarp prst="textNoShape">
              <a:avLst/>
            </a:prstTxWarp>
          </a:bodyPr>
          <a:lstStyle>
            <a:lvl1pPr algn="r" defTabSz="906463">
              <a:defRPr sz="1200" smtClean="0">
                <a:latin typeface="Times New Roman" pitchFamily="18" charset="0"/>
              </a:defRPr>
            </a:lvl1pPr>
          </a:lstStyle>
          <a:p>
            <a:pPr>
              <a:defRPr/>
            </a:pPr>
            <a:fld id="{24A2F5AE-C048-4560-96B8-437AD929EC7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lpi.com/msds/ref/index.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2661074-C610-4DED-9C6D-B2B35E89EDF3}" type="slidenum">
              <a:rPr lang="en-US"/>
              <a:pPr/>
              <a:t>1</a:t>
            </a:fld>
            <a:endParaRPr lang="en-US"/>
          </a:p>
        </p:txBody>
      </p:sp>
      <p:sp>
        <p:nvSpPr>
          <p:cNvPr id="102403" name="Rectangle 2"/>
          <p:cNvSpPr>
            <a:spLocks noGrp="1" noRot="1" noChangeAspect="1" noChangeArrowheads="1" noTextEdit="1"/>
          </p:cNvSpPr>
          <p:nvPr>
            <p:ph type="sldImg"/>
          </p:nvPr>
        </p:nvSpPr>
        <p:spPr>
          <a:xfrm>
            <a:off x="914400" y="744538"/>
            <a:ext cx="4960938" cy="3722687"/>
          </a:xfrm>
          <a:ln/>
        </p:spPr>
      </p:sp>
      <p:sp>
        <p:nvSpPr>
          <p:cNvPr id="102404" name="Rectangle 3"/>
          <p:cNvSpPr>
            <a:spLocks noGrp="1" noChangeArrowheads="1"/>
          </p:cNvSpPr>
          <p:nvPr>
            <p:ph type="body" idx="1"/>
          </p:nvPr>
        </p:nvSpPr>
        <p:spPr>
          <a:noFill/>
          <a:ln/>
        </p:spPr>
        <p:txBody>
          <a:bodyPr/>
          <a:lstStyle/>
          <a:p>
            <a:pPr>
              <a:lnSpc>
                <a:spcPct val="90000"/>
              </a:lnSpc>
            </a:pPr>
            <a:r>
              <a:rPr lang="en-US" sz="2400" i="1" dirty="0" smtClean="0"/>
              <a:t>Several faculty members from the division have contributed to this document. </a:t>
            </a:r>
          </a:p>
          <a:p>
            <a:pPr>
              <a:lnSpc>
                <a:spcPct val="90000"/>
              </a:lnSpc>
            </a:pPr>
            <a:r>
              <a:rPr lang="en-US" sz="2400" i="1" dirty="0" smtClean="0"/>
              <a:t>Someone has coined the term copy </a:t>
            </a:r>
            <a:r>
              <a:rPr lang="en-US" sz="2400" i="1" dirty="0" err="1" smtClean="0"/>
              <a:t>lefted</a:t>
            </a:r>
            <a:r>
              <a:rPr lang="en-US" sz="2400" i="1" dirty="0" smtClean="0"/>
              <a:t> to indicate “open source” media. This document is </a:t>
            </a:r>
            <a:r>
              <a:rPr lang="en-US" sz="2400" i="1" dirty="0" err="1" smtClean="0"/>
              <a:t>copylefted</a:t>
            </a:r>
            <a:r>
              <a:rPr lang="en-US" sz="2400" i="1" dirty="0" smtClean="0"/>
              <a:t>. It has been put together from a large no. of hits generated by a Google search on Laboratory Safety. One might say this document is copy-</a:t>
            </a:r>
            <a:r>
              <a:rPr lang="en-US" sz="2400" i="1" dirty="0" err="1" smtClean="0"/>
              <a:t>centred</a:t>
            </a:r>
            <a:r>
              <a:rPr lang="en-US" sz="2400" i="1" dirty="0" smtClean="0"/>
              <a:t>. Every which way you turn, it is copied!</a:t>
            </a:r>
          </a:p>
          <a:p>
            <a:pPr>
              <a:lnSpc>
                <a:spcPct val="90000"/>
              </a:lnSpc>
            </a:pPr>
            <a:r>
              <a:rPr lang="en-US" sz="2400" i="1" dirty="0" smtClean="0"/>
              <a:t>But when it comes to Laboratory safety,</a:t>
            </a:r>
            <a:r>
              <a:rPr lang="en-US" sz="2400" i="1" baseline="0" dirty="0" smtClean="0"/>
              <a:t> you have to learn from the experience of others.</a:t>
            </a:r>
            <a:endParaRPr lang="en-US" sz="2400" i="1" dirty="0" smtClean="0"/>
          </a:p>
          <a:p>
            <a:pPr>
              <a:lnSpc>
                <a:spcPct val="90000"/>
              </a:lnSpc>
            </a:pPr>
            <a:endParaRPr lang="en-US" i="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457CD89-5F56-4BF4-A1A8-A6B302BE0C3B}" type="slidenum">
              <a:rPr lang="en-US"/>
              <a:pPr/>
              <a:t>16</a:t>
            </a:fld>
            <a:endParaRPr lang="en-US"/>
          </a:p>
        </p:txBody>
      </p:sp>
      <p:sp>
        <p:nvSpPr>
          <p:cNvPr id="115715" name="Rectangle 2"/>
          <p:cNvSpPr>
            <a:spLocks noGrp="1" noRot="1" noChangeAspect="1" noChangeArrowheads="1" noTextEdit="1"/>
          </p:cNvSpPr>
          <p:nvPr>
            <p:ph type="sldImg"/>
          </p:nvPr>
        </p:nvSpPr>
        <p:spPr>
          <a:xfrm>
            <a:off x="914400" y="744538"/>
            <a:ext cx="4960938" cy="3722687"/>
          </a:xfrm>
          <a:ln/>
        </p:spPr>
      </p:sp>
      <p:sp>
        <p:nvSpPr>
          <p:cNvPr id="115716" name="Rectangle 3"/>
          <p:cNvSpPr>
            <a:spLocks noGrp="1" noChangeArrowheads="1"/>
          </p:cNvSpPr>
          <p:nvPr>
            <p:ph type="body" idx="1"/>
          </p:nvPr>
        </p:nvSpPr>
        <p:spPr>
          <a:noFill/>
          <a:ln/>
        </p:spPr>
        <p:txBody>
          <a:bodyPr/>
          <a:lstStyle/>
          <a:p>
            <a:r>
              <a:rPr lang="en-US" sz="1800" smtClean="0"/>
              <a:t>This is the label of dichloromethane.</a:t>
            </a:r>
          </a:p>
          <a:p>
            <a:r>
              <a:rPr lang="en-US" sz="1800" smtClean="0"/>
              <a:t>The next slide explains the small text.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82625AE-C02E-4FEF-A7DD-1FBA5357CEF1}" type="slidenum">
              <a:rPr lang="en-US"/>
              <a:pPr/>
              <a:t>17</a:t>
            </a:fld>
            <a:endParaRPr lang="en-US"/>
          </a:p>
        </p:txBody>
      </p:sp>
      <p:sp>
        <p:nvSpPr>
          <p:cNvPr id="116739" name="Rectangle 2"/>
          <p:cNvSpPr>
            <a:spLocks noGrp="1" noRot="1" noChangeAspect="1" noChangeArrowheads="1" noTextEdit="1"/>
          </p:cNvSpPr>
          <p:nvPr>
            <p:ph type="sldImg"/>
          </p:nvPr>
        </p:nvSpPr>
        <p:spPr>
          <a:xfrm>
            <a:off x="914400" y="592138"/>
            <a:ext cx="4960938" cy="3722687"/>
          </a:xfrm>
          <a:ln/>
        </p:spPr>
      </p:sp>
      <p:sp>
        <p:nvSpPr>
          <p:cNvPr id="116740" name="Rectangle 3"/>
          <p:cNvSpPr>
            <a:spLocks noGrp="1" noChangeArrowheads="1"/>
          </p:cNvSpPr>
          <p:nvPr>
            <p:ph type="body" idx="1"/>
          </p:nvPr>
        </p:nvSpPr>
        <p:spPr>
          <a:xfrm>
            <a:off x="905299" y="4460357"/>
            <a:ext cx="4979141" cy="4467365"/>
          </a:xfrm>
          <a:noFill/>
          <a:ln/>
        </p:spPr>
        <p:txBody>
          <a:bodyPr/>
          <a:lstStyle/>
          <a:p>
            <a:pPr>
              <a:lnSpc>
                <a:spcPct val="80000"/>
              </a:lnSpc>
            </a:pPr>
            <a:r>
              <a:rPr lang="en-US" sz="2000" smtClean="0"/>
              <a:t>I use this example to merely illustrate how much we do not know about common solvents.</a:t>
            </a:r>
          </a:p>
          <a:p>
            <a:pPr>
              <a:lnSpc>
                <a:spcPct val="80000"/>
              </a:lnSpc>
            </a:pPr>
            <a:endParaRPr lang="en-US" sz="2800" smtClean="0"/>
          </a:p>
          <a:p>
            <a:pPr>
              <a:lnSpc>
                <a:spcPct val="80000"/>
              </a:lnSpc>
            </a:pPr>
            <a:r>
              <a:rPr lang="en-US" sz="1400" smtClean="0"/>
              <a:t>May cause cancer.  Possible risk of harm to the unborn child. Harmful if swallowed.  Irritating to eyes, respiratory system and skin.  Avoid exposure - obtain special instructions before use.  In case of an accident or if you feel unwell, seek medical advice immediately (show the label where possible).  Wear suitable protective clothing, gloves and eye/face protection.  </a:t>
            </a:r>
          </a:p>
          <a:p>
            <a:pPr>
              <a:lnSpc>
                <a:spcPct val="80000"/>
              </a:lnSpc>
            </a:pPr>
            <a:r>
              <a:rPr lang="en-US" sz="1400" smtClean="0"/>
              <a:t>Do not breathe vapor.  Readily absorbed through skin.  </a:t>
            </a:r>
          </a:p>
          <a:p>
            <a:pPr>
              <a:lnSpc>
                <a:spcPct val="80000"/>
              </a:lnSpc>
            </a:pPr>
            <a:r>
              <a:rPr lang="en-US" sz="1400" smtClean="0"/>
              <a:t>Target Organ: heart because Methylene Chloride is converted to Carbon Monoxide in the body.  </a:t>
            </a:r>
          </a:p>
          <a:p>
            <a:pPr>
              <a:lnSpc>
                <a:spcPct val="80000"/>
              </a:lnSpc>
            </a:pPr>
            <a:r>
              <a:rPr lang="en-US" sz="1400" smtClean="0"/>
              <a:t>Target Organ: central nervous system because of possible dizziness, headache, loss of consciousness or death at high concentrations. </a:t>
            </a:r>
          </a:p>
          <a:p>
            <a:pPr>
              <a:lnSpc>
                <a:spcPct val="80000"/>
              </a:lnSpc>
            </a:pPr>
            <a:endParaRPr lang="en-US" sz="1400" smtClean="0"/>
          </a:p>
          <a:p>
            <a:pPr>
              <a:lnSpc>
                <a:spcPct val="80000"/>
              </a:lnSpc>
            </a:pPr>
            <a:r>
              <a:rPr lang="en-US" sz="1400" smtClean="0"/>
              <a:t>Handle and store under nitrogen.</a:t>
            </a:r>
          </a:p>
          <a:p>
            <a:pPr>
              <a:lnSpc>
                <a:spcPct val="80000"/>
              </a:lnSpc>
            </a:pPr>
            <a:endParaRPr lang="en-US" sz="2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EC28524-63AC-4754-8C44-ADFA32EADF77}" type="slidenum">
              <a:rPr lang="en-US"/>
              <a:pPr/>
              <a:t>18</a:t>
            </a:fld>
            <a:endParaRPr lang="en-US"/>
          </a:p>
        </p:txBody>
      </p:sp>
      <p:sp>
        <p:nvSpPr>
          <p:cNvPr id="118787" name="Rectangle 2"/>
          <p:cNvSpPr>
            <a:spLocks noGrp="1" noRot="1" noChangeAspect="1" noChangeArrowheads="1" noTextEdit="1"/>
          </p:cNvSpPr>
          <p:nvPr>
            <p:ph type="sldImg"/>
          </p:nvPr>
        </p:nvSpPr>
        <p:spPr>
          <a:xfrm>
            <a:off x="914400" y="744538"/>
            <a:ext cx="4960938" cy="3722687"/>
          </a:xfrm>
          <a:ln/>
        </p:spPr>
      </p:sp>
      <p:sp>
        <p:nvSpPr>
          <p:cNvPr id="118788" name="Rectangle 3"/>
          <p:cNvSpPr>
            <a:spLocks noGrp="1" noChangeArrowheads="1"/>
          </p:cNvSpPr>
          <p:nvPr>
            <p:ph type="body" idx="1"/>
          </p:nvPr>
        </p:nvSpPr>
        <p:spPr>
          <a:noFill/>
          <a:ln/>
        </p:spPr>
        <p:txBody>
          <a:bodyPr/>
          <a:lstStyle/>
          <a:p>
            <a:r>
              <a:rPr lang="en-US" sz="2400" smtClean="0"/>
              <a:t>If you find any one of these signs,  you should read the label more carefully.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9464F67-48AA-4595-BABC-9A6F139B04D7}" type="slidenum">
              <a:rPr lang="en-US"/>
              <a:pPr/>
              <a:t>19</a:t>
            </a:fld>
            <a:endParaRPr lang="en-US"/>
          </a:p>
        </p:txBody>
      </p:sp>
      <p:sp>
        <p:nvSpPr>
          <p:cNvPr id="119811" name="Rectangle 2"/>
          <p:cNvSpPr>
            <a:spLocks noGrp="1" noRot="1" noChangeAspect="1" noChangeArrowheads="1" noTextEdit="1"/>
          </p:cNvSpPr>
          <p:nvPr>
            <p:ph type="sldImg"/>
          </p:nvPr>
        </p:nvSpPr>
        <p:spPr>
          <a:xfrm>
            <a:off x="914400" y="744538"/>
            <a:ext cx="4960938" cy="3722687"/>
          </a:xfrm>
          <a:ln/>
        </p:spPr>
      </p:sp>
      <p:sp>
        <p:nvSpPr>
          <p:cNvPr id="119812" name="Rectangle 3"/>
          <p:cNvSpPr>
            <a:spLocks noGrp="1" noChangeArrowheads="1"/>
          </p:cNvSpPr>
          <p:nvPr>
            <p:ph type="body" idx="1"/>
          </p:nvPr>
        </p:nvSpPr>
        <p:spPr>
          <a:noFill/>
          <a:ln/>
        </p:spPr>
        <p:txBody>
          <a:bodyPr/>
          <a:lstStyle/>
          <a:p>
            <a:r>
              <a:rPr lang="en-US" sz="2400" smtClean="0"/>
              <a:t>Post these signs in the hood/lab if you are using such chemicals regularly.</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3435BC8-3480-480C-A081-6632804AE5FA}" type="slidenum">
              <a:rPr lang="en-US"/>
              <a:pPr/>
              <a:t>20</a:t>
            </a:fld>
            <a:endParaRPr lang="en-US"/>
          </a:p>
        </p:txBody>
      </p:sp>
      <p:sp>
        <p:nvSpPr>
          <p:cNvPr id="120835" name="Rectangle 2"/>
          <p:cNvSpPr>
            <a:spLocks noGrp="1" noRot="1" noChangeAspect="1" noChangeArrowheads="1" noTextEdit="1"/>
          </p:cNvSpPr>
          <p:nvPr>
            <p:ph type="sldImg"/>
          </p:nvPr>
        </p:nvSpPr>
        <p:spPr>
          <a:xfrm>
            <a:off x="914400" y="744538"/>
            <a:ext cx="4960938" cy="3722687"/>
          </a:xfrm>
          <a:ln/>
        </p:spPr>
      </p:sp>
      <p:sp>
        <p:nvSpPr>
          <p:cNvPr id="120836" name="Rectangle 3"/>
          <p:cNvSpPr>
            <a:spLocks noGrp="1" noChangeArrowheads="1"/>
          </p:cNvSpPr>
          <p:nvPr>
            <p:ph type="body" idx="1"/>
          </p:nvPr>
        </p:nvSpPr>
        <p:spPr>
          <a:noFill/>
          <a:ln/>
        </p:spPr>
        <p:txBody>
          <a:bodyPr/>
          <a:lstStyle/>
          <a:p>
            <a:r>
              <a:rPr lang="en-US" sz="2400" smtClean="0"/>
              <a:t>Some chemicals are unique. They might react to generate another dangerous chemical. If your lab uses any of these then you should be aware of the danger.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A6D4FCC7-4CEB-4174-8167-AE77560E6FA4}" type="slidenum">
              <a:rPr lang="en-US"/>
              <a:pPr/>
              <a:t>21</a:t>
            </a:fld>
            <a:endParaRPr lang="en-US"/>
          </a:p>
        </p:txBody>
      </p:sp>
      <p:sp>
        <p:nvSpPr>
          <p:cNvPr id="121859" name="Rectangle 2"/>
          <p:cNvSpPr>
            <a:spLocks noGrp="1" noRot="1" noChangeAspect="1" noChangeArrowheads="1" noTextEdit="1"/>
          </p:cNvSpPr>
          <p:nvPr>
            <p:ph type="sldImg"/>
          </p:nvPr>
        </p:nvSpPr>
        <p:spPr>
          <a:xfrm>
            <a:off x="914400" y="744538"/>
            <a:ext cx="4960938" cy="3722687"/>
          </a:xfrm>
          <a:ln/>
        </p:spPr>
      </p:sp>
      <p:sp>
        <p:nvSpPr>
          <p:cNvPr id="121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85897B37-7D6A-4C90-AD6F-040154E7DCBE}" type="slidenum">
              <a:rPr lang="en-US"/>
              <a:pPr/>
              <a:t>22</a:t>
            </a:fld>
            <a:endParaRPr lang="en-US"/>
          </a:p>
        </p:txBody>
      </p:sp>
      <p:sp>
        <p:nvSpPr>
          <p:cNvPr id="122883" name="Rectangle 2"/>
          <p:cNvSpPr>
            <a:spLocks noGrp="1" noRot="1" noChangeAspect="1" noChangeArrowheads="1" noTextEdit="1"/>
          </p:cNvSpPr>
          <p:nvPr>
            <p:ph type="sldImg"/>
          </p:nvPr>
        </p:nvSpPr>
        <p:spPr>
          <a:xfrm>
            <a:off x="914400" y="744538"/>
            <a:ext cx="4960938" cy="3722687"/>
          </a:xfrm>
          <a:ln/>
        </p:spPr>
      </p:sp>
      <p:sp>
        <p:nvSpPr>
          <p:cNvPr id="122884" name="Rectangle 3"/>
          <p:cNvSpPr>
            <a:spLocks noGrp="1" noChangeArrowheads="1"/>
          </p:cNvSpPr>
          <p:nvPr>
            <p:ph type="body" idx="1"/>
          </p:nvPr>
        </p:nvSpPr>
        <p:spPr>
          <a:noFill/>
          <a:ln/>
        </p:spPr>
        <p:txBody>
          <a:bodyPr/>
          <a:lstStyle/>
          <a:p>
            <a:r>
              <a:rPr lang="en-US" sz="2400" smtClean="0"/>
              <a:t>The next three frames introduce chemicals that can explode:</a:t>
            </a:r>
          </a:p>
          <a:p>
            <a:r>
              <a:rPr lang="en-US" sz="2400" smtClean="0"/>
              <a:t>(a) by shock</a:t>
            </a:r>
          </a:p>
          <a:p>
            <a:r>
              <a:rPr lang="en-US" sz="2400" smtClean="0"/>
              <a:t>(b) by forming peroxides which then react with organics to explode</a:t>
            </a:r>
          </a:p>
          <a:p>
            <a:r>
              <a:rPr lang="en-US" sz="2400" smtClean="0"/>
              <a:t>(c) On combining with a particular chemical.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02C50B9-7FC8-4344-8B02-8FCB9A475638}" type="slidenum">
              <a:rPr lang="en-US"/>
              <a:pPr/>
              <a:t>23</a:t>
            </a:fld>
            <a:endParaRPr lang="en-US"/>
          </a:p>
        </p:txBody>
      </p:sp>
      <p:sp>
        <p:nvSpPr>
          <p:cNvPr id="123907" name="Rectangle 2"/>
          <p:cNvSpPr>
            <a:spLocks noGrp="1" noRot="1" noChangeAspect="1" noChangeArrowheads="1" noTextEdit="1"/>
          </p:cNvSpPr>
          <p:nvPr>
            <p:ph type="sldImg"/>
          </p:nvPr>
        </p:nvSpPr>
        <p:spPr>
          <a:xfrm>
            <a:off x="914400" y="744538"/>
            <a:ext cx="4960938" cy="3722687"/>
          </a:xfrm>
          <a:ln/>
        </p:spPr>
      </p:sp>
      <p:sp>
        <p:nvSpPr>
          <p:cNvPr id="123908" name="Rectangle 3"/>
          <p:cNvSpPr>
            <a:spLocks noGrp="1" noChangeArrowheads="1"/>
          </p:cNvSpPr>
          <p:nvPr>
            <p:ph type="body" idx="1"/>
          </p:nvPr>
        </p:nvSpPr>
        <p:spPr>
          <a:noFill/>
          <a:ln/>
        </p:spPr>
        <p:txBody>
          <a:bodyPr/>
          <a:lstStyle/>
          <a:p>
            <a:r>
              <a:rPr lang="en-US" sz="1800" smtClean="0"/>
              <a:t>Please note that this list is not exhaustive, there are several chemicals used in an inorganic / organometallic laboratory.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143E9E4-A875-49A2-B103-3F13F1CE66D3}" type="slidenum">
              <a:rPr lang="en-US"/>
              <a:pPr/>
              <a:t>24</a:t>
            </a:fld>
            <a:endParaRPr lang="en-US"/>
          </a:p>
        </p:txBody>
      </p:sp>
      <p:sp>
        <p:nvSpPr>
          <p:cNvPr id="124931" name="Rectangle 2"/>
          <p:cNvSpPr>
            <a:spLocks noGrp="1" noRot="1" noChangeAspect="1" noChangeArrowheads="1" noTextEdit="1"/>
          </p:cNvSpPr>
          <p:nvPr>
            <p:ph type="sldImg"/>
          </p:nvPr>
        </p:nvSpPr>
        <p:spPr>
          <a:xfrm>
            <a:off x="914400" y="744538"/>
            <a:ext cx="4960938" cy="3722687"/>
          </a:xfrm>
          <a:ln/>
        </p:spPr>
      </p:sp>
      <p:sp>
        <p:nvSpPr>
          <p:cNvPr id="124932" name="Rectangle 3"/>
          <p:cNvSpPr>
            <a:spLocks noGrp="1" noChangeArrowheads="1"/>
          </p:cNvSpPr>
          <p:nvPr>
            <p:ph type="body" idx="1"/>
          </p:nvPr>
        </p:nvSpPr>
        <p:spPr>
          <a:noFill/>
          <a:ln/>
        </p:spPr>
        <p:txBody>
          <a:bodyPr/>
          <a:lstStyle/>
          <a:p>
            <a:pPr>
              <a:spcBef>
                <a:spcPts val="500"/>
              </a:spcBef>
              <a:spcAft>
                <a:spcPts val="500"/>
              </a:spcAft>
            </a:pPr>
            <a:r>
              <a:rPr lang="en-US" sz="1800" dirty="0" smtClean="0">
                <a:latin typeface="Arial" charset="0"/>
              </a:rPr>
              <a:t>Nitric acid reacts violently with most organics resulting in heat, gas or fire. In a sealed container, the pressure would increase due to the expanding gas. Never mix nitric acid with organic materials (especially in a sealed container) unless you are carrying out a thoroughly investigated reaction. Do not store nitric acid in the same cabinet as organic solvents or organic acids such as acetic acid.</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DCF7712-0C49-4C7A-A7DB-6DCCF9D2FEF8}" type="slidenum">
              <a:rPr lang="en-US"/>
              <a:pPr/>
              <a:t>25</a:t>
            </a:fld>
            <a:endParaRPr lang="en-US"/>
          </a:p>
        </p:txBody>
      </p:sp>
      <p:sp>
        <p:nvSpPr>
          <p:cNvPr id="125955" name="Rectangle 2"/>
          <p:cNvSpPr>
            <a:spLocks noGrp="1" noRot="1" noChangeAspect="1" noChangeArrowheads="1" noTextEdit="1"/>
          </p:cNvSpPr>
          <p:nvPr>
            <p:ph type="sldImg"/>
          </p:nvPr>
        </p:nvSpPr>
        <p:spPr>
          <a:xfrm>
            <a:off x="914400" y="744538"/>
            <a:ext cx="4960938" cy="3722687"/>
          </a:xfrm>
          <a:ln/>
        </p:spPr>
      </p:sp>
      <p:sp>
        <p:nvSpPr>
          <p:cNvPr id="125956" name="Rectangle 3"/>
          <p:cNvSpPr>
            <a:spLocks noGrp="1" noChangeArrowheads="1"/>
          </p:cNvSpPr>
          <p:nvPr>
            <p:ph type="body" idx="1"/>
          </p:nvPr>
        </p:nvSpPr>
        <p:spPr>
          <a:noFill/>
          <a:ln/>
        </p:spPr>
        <p:txBody>
          <a:bodyPr/>
          <a:lstStyle/>
          <a:p>
            <a:r>
              <a:rPr lang="en-US" sz="2400" smtClean="0">
                <a:latin typeface="Univers" pitchFamily="34" charset="0"/>
              </a:rPr>
              <a:t>Chemicals can affect your life/health in many ways.</a:t>
            </a:r>
          </a:p>
          <a:p>
            <a:r>
              <a:rPr lang="en-US" sz="2400" smtClean="0">
                <a:latin typeface="Univers" pitchFamily="34" charset="0"/>
              </a:rPr>
              <a:t>Substances such as carcinogens, mutagens, irritants, or poisonous gases, liquids, and solids which are irritating to or affect the health of humans need special care in handling and storage.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7E5EFB0-35C0-467B-971F-8ACCD64F5A1C}" type="slidenum">
              <a:rPr lang="en-US"/>
              <a:pPr/>
              <a:t>2</a:t>
            </a:fld>
            <a:endParaRPr lang="en-US"/>
          </a:p>
        </p:txBody>
      </p:sp>
      <p:sp>
        <p:nvSpPr>
          <p:cNvPr id="103427" name="Rectangle 2"/>
          <p:cNvSpPr>
            <a:spLocks noGrp="1" noRot="1" noChangeAspect="1" noChangeArrowheads="1" noTextEdit="1"/>
          </p:cNvSpPr>
          <p:nvPr>
            <p:ph type="sldImg"/>
          </p:nvPr>
        </p:nvSpPr>
        <p:spPr>
          <a:xfrm>
            <a:off x="884238" y="1849438"/>
            <a:ext cx="4962525" cy="3722687"/>
          </a:xfrm>
          <a:ln/>
        </p:spPr>
      </p:sp>
      <p:sp>
        <p:nvSpPr>
          <p:cNvPr id="103428" name="Rectangle 3"/>
          <p:cNvSpPr>
            <a:spLocks noGrp="1" noChangeArrowheads="1"/>
          </p:cNvSpPr>
          <p:nvPr>
            <p:ph type="body" idx="1"/>
          </p:nvPr>
        </p:nvSpPr>
        <p:spPr>
          <a:xfrm>
            <a:off x="905299" y="6138685"/>
            <a:ext cx="5280907" cy="2778526"/>
          </a:xfrm>
          <a:noFill/>
          <a:ln/>
        </p:spPr>
        <p:txBody>
          <a:bodyPr/>
          <a:lstStyle/>
          <a:p>
            <a:r>
              <a:rPr lang="en-US" sz="2400" smtClean="0"/>
              <a:t>It is a little too late to read the manual of  the fire extinguisher when the lab is on fire  Read it in advance!</a:t>
            </a:r>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1F9AD87-32F0-413A-8405-2FA296696DA8}" type="slidenum">
              <a:rPr lang="en-US"/>
              <a:pPr/>
              <a:t>26</a:t>
            </a:fld>
            <a:endParaRPr lang="en-US"/>
          </a:p>
        </p:txBody>
      </p:sp>
      <p:sp>
        <p:nvSpPr>
          <p:cNvPr id="126979" name="Rectangle 2"/>
          <p:cNvSpPr>
            <a:spLocks noGrp="1" noRot="1" noChangeAspect="1" noChangeArrowheads="1" noTextEdit="1"/>
          </p:cNvSpPr>
          <p:nvPr>
            <p:ph type="sldImg"/>
          </p:nvPr>
        </p:nvSpPr>
        <p:spPr>
          <a:xfrm>
            <a:off x="914400" y="744538"/>
            <a:ext cx="4960938" cy="3722687"/>
          </a:xfrm>
          <a:ln/>
        </p:spPr>
      </p:sp>
      <p:sp>
        <p:nvSpPr>
          <p:cNvPr id="126980" name="Rectangle 5"/>
          <p:cNvSpPr>
            <a:spLocks noGrp="1" noChangeArrowheads="1"/>
          </p:cNvSpPr>
          <p:nvPr>
            <p:ph type="body" idx="1"/>
          </p:nvPr>
        </p:nvSpPr>
        <p:spPr>
          <a:noFill/>
          <a:ln/>
        </p:spPr>
        <p:txBody>
          <a:bodyPr/>
          <a:lstStyle/>
          <a:p>
            <a:r>
              <a:rPr lang="en-US" sz="2400" smtClean="0"/>
              <a:t>The links above illustrate what has happened elsewhere. This is not ancient history.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6FEA9B0B-DA57-47A4-8E8D-102979211232}" type="slidenum">
              <a:rPr lang="en-US"/>
              <a:pPr/>
              <a:t>27</a:t>
            </a:fld>
            <a:endParaRPr lang="en-US"/>
          </a:p>
        </p:txBody>
      </p:sp>
      <p:sp>
        <p:nvSpPr>
          <p:cNvPr id="128003" name="Rectangle 2"/>
          <p:cNvSpPr>
            <a:spLocks noGrp="1" noRot="1" noChangeAspect="1" noChangeArrowheads="1" noTextEdit="1"/>
          </p:cNvSpPr>
          <p:nvPr>
            <p:ph type="sldImg"/>
          </p:nvPr>
        </p:nvSpPr>
        <p:spPr>
          <a:xfrm>
            <a:off x="914400" y="744538"/>
            <a:ext cx="4960938" cy="3722687"/>
          </a:xfrm>
          <a:ln/>
        </p:spPr>
      </p:sp>
      <p:sp>
        <p:nvSpPr>
          <p:cNvPr id="128004" name="Rectangle 3"/>
          <p:cNvSpPr>
            <a:spLocks noGrp="1" noChangeArrowheads="1"/>
          </p:cNvSpPr>
          <p:nvPr>
            <p:ph type="body" idx="1"/>
          </p:nvPr>
        </p:nvSpPr>
        <p:spPr>
          <a:noFill/>
          <a:ln/>
        </p:spPr>
        <p:txBody>
          <a:bodyPr/>
          <a:lstStyle/>
          <a:p>
            <a:r>
              <a:rPr lang="en-US" sz="2400" smtClean="0"/>
              <a:t>Some of these chemicals are “apparently” harmless.</a:t>
            </a:r>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AE629CC-727F-4563-8EE0-BC90BC63775E}" type="slidenum">
              <a:rPr lang="en-US"/>
              <a:pPr/>
              <a:t>28</a:t>
            </a:fld>
            <a:endParaRPr lang="en-US"/>
          </a:p>
        </p:txBody>
      </p:sp>
      <p:sp>
        <p:nvSpPr>
          <p:cNvPr id="129027" name="Rectangle 2"/>
          <p:cNvSpPr>
            <a:spLocks noGrp="1" noRot="1" noChangeAspect="1" noChangeArrowheads="1" noTextEdit="1"/>
          </p:cNvSpPr>
          <p:nvPr>
            <p:ph type="sldImg"/>
          </p:nvPr>
        </p:nvSpPr>
        <p:spPr>
          <a:xfrm>
            <a:off x="914400" y="744538"/>
            <a:ext cx="4960938" cy="3722687"/>
          </a:xfrm>
          <a:ln/>
        </p:spPr>
      </p:sp>
      <p:sp>
        <p:nvSpPr>
          <p:cNvPr id="129028" name="Rectangle 3"/>
          <p:cNvSpPr>
            <a:spLocks noGrp="1" noChangeArrowheads="1"/>
          </p:cNvSpPr>
          <p:nvPr>
            <p:ph type="body" idx="1"/>
          </p:nvPr>
        </p:nvSpPr>
        <p:spPr>
          <a:noFill/>
          <a:ln/>
        </p:spPr>
        <p:txBody>
          <a:bodyPr/>
          <a:lstStyle/>
          <a:p>
            <a:r>
              <a:rPr lang="en-US" sz="2400" smtClean="0"/>
              <a:t>Check on the link to see a list.</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26F5CC6-7644-47A2-A167-62F09361FD15}" type="slidenum">
              <a:rPr lang="en-US"/>
              <a:pPr/>
              <a:t>29</a:t>
            </a:fld>
            <a:endParaRPr lang="en-US"/>
          </a:p>
        </p:txBody>
      </p:sp>
      <p:sp>
        <p:nvSpPr>
          <p:cNvPr id="130051" name="Rectangle 2"/>
          <p:cNvSpPr>
            <a:spLocks noGrp="1" noRot="1" noChangeAspect="1" noChangeArrowheads="1" noTextEdit="1"/>
          </p:cNvSpPr>
          <p:nvPr>
            <p:ph type="sldImg"/>
          </p:nvPr>
        </p:nvSpPr>
        <p:spPr>
          <a:xfrm>
            <a:off x="914400" y="744538"/>
            <a:ext cx="4960938" cy="3722687"/>
          </a:xfrm>
          <a:ln/>
        </p:spPr>
      </p:sp>
      <p:sp>
        <p:nvSpPr>
          <p:cNvPr id="130052" name="Rectangle 3"/>
          <p:cNvSpPr>
            <a:spLocks noGrp="1" noChangeArrowheads="1"/>
          </p:cNvSpPr>
          <p:nvPr>
            <p:ph type="body" idx="1"/>
          </p:nvPr>
        </p:nvSpPr>
        <p:spPr>
          <a:noFill/>
          <a:ln/>
        </p:spPr>
        <p:txBody>
          <a:bodyPr/>
          <a:lstStyle/>
          <a:p>
            <a:pPr>
              <a:lnSpc>
                <a:spcPct val="90000"/>
              </a:lnSpc>
            </a:pPr>
            <a:r>
              <a:rPr lang="en-US" sz="2400" smtClean="0"/>
              <a:t>This section deals with storage of chemicals. Most labs use approximately 30% of the chemicals they have. </a:t>
            </a:r>
          </a:p>
          <a:p>
            <a:pPr>
              <a:lnSpc>
                <a:spcPct val="90000"/>
              </a:lnSpc>
            </a:pPr>
            <a:endParaRPr lang="en-US" sz="2400" smtClean="0"/>
          </a:p>
          <a:p>
            <a:pPr>
              <a:lnSpc>
                <a:spcPct val="90000"/>
              </a:lnSpc>
            </a:pPr>
            <a:r>
              <a:rPr lang="en-US" sz="2400" smtClean="0"/>
              <a:t>% chemicals in active use = 100 – [(5+m) xn]</a:t>
            </a:r>
          </a:p>
          <a:p>
            <a:pPr>
              <a:lnSpc>
                <a:spcPct val="90000"/>
              </a:lnSpc>
            </a:pPr>
            <a:r>
              <a:rPr lang="en-US" sz="2400" smtClean="0"/>
              <a:t>Where the age of laboratory in years is n and the no. of times they have shifted is 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6C0BD95-817E-475A-AAA6-0AB6677C78DA}" type="slidenum">
              <a:rPr lang="en-US"/>
              <a:pPr/>
              <a:t>30</a:t>
            </a:fld>
            <a:endParaRPr lang="en-US"/>
          </a:p>
        </p:txBody>
      </p:sp>
      <p:sp>
        <p:nvSpPr>
          <p:cNvPr id="131075" name="Rectangle 3"/>
          <p:cNvSpPr>
            <a:spLocks noGrp="1" noChangeArrowheads="1"/>
          </p:cNvSpPr>
          <p:nvPr>
            <p:ph type="body" idx="1"/>
          </p:nvPr>
        </p:nvSpPr>
        <p:spPr>
          <a:noFill/>
          <a:ln/>
        </p:spPr>
        <p:txBody>
          <a:bodyPr/>
          <a:lstStyle/>
          <a:p>
            <a:r>
              <a:rPr lang="en-US" sz="2400" smtClean="0"/>
              <a:t>Make sure the chemical is kept in a safe place. Very often, glassware and chemicals are kept in the edge of the table. Avoid it.</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EF340B9-81E6-4C08-AAAA-342C621B360C}" type="slidenum">
              <a:rPr lang="en-US"/>
              <a:pPr/>
              <a:t>31</a:t>
            </a:fld>
            <a:endParaRPr lang="en-US"/>
          </a:p>
        </p:txBody>
      </p:sp>
      <p:sp>
        <p:nvSpPr>
          <p:cNvPr id="132099" name="Rectangle 2"/>
          <p:cNvSpPr>
            <a:spLocks noGrp="1" noRot="1" noChangeAspect="1" noChangeArrowheads="1" noTextEdit="1"/>
          </p:cNvSpPr>
          <p:nvPr>
            <p:ph type="sldImg"/>
          </p:nvPr>
        </p:nvSpPr>
        <p:spPr>
          <a:xfrm>
            <a:off x="914400" y="744538"/>
            <a:ext cx="4960938" cy="3722687"/>
          </a:xfrm>
          <a:ln/>
        </p:spPr>
      </p:sp>
      <p:sp>
        <p:nvSpPr>
          <p:cNvPr id="132100" name="Rectangle 3"/>
          <p:cNvSpPr>
            <a:spLocks noGrp="1" noChangeArrowheads="1"/>
          </p:cNvSpPr>
          <p:nvPr>
            <p:ph type="body" idx="1"/>
          </p:nvPr>
        </p:nvSpPr>
        <p:spPr>
          <a:noFill/>
          <a:ln/>
        </p:spPr>
        <p:txBody>
          <a:bodyPr/>
          <a:lstStyle/>
          <a:p>
            <a:r>
              <a:rPr lang="en-US" sz="2400" smtClean="0"/>
              <a:t>Special storage reagents are present for solvents.</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086C5F6-3AA3-4AFC-856E-47632F41DFE7}" type="slidenum">
              <a:rPr lang="en-US"/>
              <a:pPr/>
              <a:t>32</a:t>
            </a:fld>
            <a:endParaRPr lang="en-US"/>
          </a:p>
        </p:txBody>
      </p:sp>
      <p:sp>
        <p:nvSpPr>
          <p:cNvPr id="133123" name="Rectangle 2"/>
          <p:cNvSpPr>
            <a:spLocks noGrp="1" noRot="1" noChangeAspect="1" noChangeArrowheads="1" noTextEdit="1"/>
          </p:cNvSpPr>
          <p:nvPr>
            <p:ph type="sldImg"/>
          </p:nvPr>
        </p:nvSpPr>
        <p:spPr>
          <a:xfrm>
            <a:off x="914400" y="744538"/>
            <a:ext cx="4960938" cy="3722687"/>
          </a:xfrm>
          <a:ln/>
        </p:spPr>
      </p:sp>
      <p:sp>
        <p:nvSpPr>
          <p:cNvPr id="1331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F630A557-9289-41E8-ACCE-144FCFA68FCE}" type="slidenum">
              <a:rPr lang="en-US"/>
              <a:pPr/>
              <a:t>33</a:t>
            </a:fld>
            <a:endParaRPr lang="en-US"/>
          </a:p>
        </p:txBody>
      </p:sp>
      <p:sp>
        <p:nvSpPr>
          <p:cNvPr id="134147" name="Rectangle 2"/>
          <p:cNvSpPr>
            <a:spLocks noGrp="1" noRot="1" noChangeAspect="1" noChangeArrowheads="1" noTextEdit="1"/>
          </p:cNvSpPr>
          <p:nvPr>
            <p:ph type="sldImg"/>
          </p:nvPr>
        </p:nvSpPr>
        <p:spPr>
          <a:xfrm>
            <a:off x="914400" y="744538"/>
            <a:ext cx="4960938" cy="3722687"/>
          </a:xfrm>
          <a:ln/>
        </p:spPr>
      </p:sp>
      <p:sp>
        <p:nvSpPr>
          <p:cNvPr id="134148" name="Rectangle 3"/>
          <p:cNvSpPr>
            <a:spLocks noGrp="1" noChangeArrowheads="1"/>
          </p:cNvSpPr>
          <p:nvPr>
            <p:ph type="body" idx="1"/>
          </p:nvPr>
        </p:nvSpPr>
        <p:spPr>
          <a:xfrm>
            <a:off x="905298" y="4625036"/>
            <a:ext cx="5658115" cy="5304777"/>
          </a:xfrm>
          <a:noFill/>
          <a:ln/>
        </p:spPr>
        <p:txBody>
          <a:bodyPr/>
          <a:lstStyle/>
          <a:p>
            <a:pPr>
              <a:spcBef>
                <a:spcPts val="500"/>
              </a:spcBef>
              <a:spcAft>
                <a:spcPts val="500"/>
              </a:spcAft>
            </a:pPr>
            <a:r>
              <a:rPr lang="en-US" sz="1600" b="1" dirty="0" smtClean="0">
                <a:latin typeface="Arial" charset="0"/>
              </a:rPr>
              <a:t>Fire/Burn from Heating Flammable Solvent with a Heat Gun</a:t>
            </a:r>
            <a:r>
              <a:rPr lang="en-US" sz="1600" dirty="0" smtClean="0">
                <a:latin typeface="Arial" charset="0"/>
              </a:rPr>
              <a:t> </a:t>
            </a:r>
            <a:r>
              <a:rPr lang="en-US" sz="1600" u="sng" dirty="0" smtClean="0">
                <a:solidFill>
                  <a:srgbClr val="0000FF"/>
                </a:solidFill>
                <a:latin typeface="Arial" charset="0"/>
                <a:hlinkClick r:id="rId3"/>
              </a:rPr>
              <a:t>(top)</a:t>
            </a:r>
            <a:endParaRPr lang="en-US" sz="1600" dirty="0" smtClean="0">
              <a:latin typeface="Arial" charset="0"/>
            </a:endParaRPr>
          </a:p>
          <a:p>
            <a:pPr>
              <a:spcBef>
                <a:spcPts val="500"/>
              </a:spcBef>
              <a:spcAft>
                <a:spcPts val="500"/>
              </a:spcAft>
            </a:pPr>
            <a:r>
              <a:rPr lang="en-US" sz="1600" dirty="0" smtClean="0">
                <a:latin typeface="Arial" charset="0"/>
              </a:rPr>
              <a:t>A laboratory worker was using a heat gun to heat approximately 0.5 liters of </a:t>
            </a:r>
            <a:r>
              <a:rPr lang="en-US" sz="1600" dirty="0" err="1" smtClean="0">
                <a:latin typeface="Arial" charset="0"/>
              </a:rPr>
              <a:t>heptane</a:t>
            </a:r>
            <a:r>
              <a:rPr lang="en-US" sz="1600" dirty="0" smtClean="0">
                <a:latin typeface="Arial" charset="0"/>
              </a:rPr>
              <a:t> in a Pyrex beaker by hand over an open bench. A splash of </a:t>
            </a:r>
            <a:r>
              <a:rPr lang="en-US" sz="1600" dirty="0" err="1" smtClean="0">
                <a:latin typeface="Arial" charset="0"/>
              </a:rPr>
              <a:t>heptane</a:t>
            </a:r>
            <a:r>
              <a:rPr lang="en-US" sz="1600" dirty="0" smtClean="0">
                <a:latin typeface="Arial" charset="0"/>
              </a:rPr>
              <a:t> came in contact with the elements of the heat gun, igniting the </a:t>
            </a:r>
            <a:r>
              <a:rPr lang="en-US" sz="1600" dirty="0" err="1" smtClean="0">
                <a:latin typeface="Arial" charset="0"/>
              </a:rPr>
              <a:t>heptane</a:t>
            </a:r>
            <a:r>
              <a:rPr lang="en-US" sz="1600" dirty="0" smtClean="0">
                <a:latin typeface="Arial" charset="0"/>
              </a:rPr>
              <a:t> and causing him to toss the beaker away from him. The sleeve of the worker's shirt caught fire. The flaming beaker landed on another work surface, spreading the fire to his computer. The worker immediately used a safety shower to put out the fire on his clothing, then used a dry chemical fire extinguisher to put out the other fire.</a:t>
            </a:r>
          </a:p>
          <a:p>
            <a:pPr>
              <a:spcBef>
                <a:spcPts val="500"/>
              </a:spcBef>
              <a:spcAft>
                <a:spcPts val="500"/>
              </a:spcAft>
            </a:pPr>
            <a:endParaRPr lang="en-US" sz="1600" dirty="0" smtClean="0">
              <a:latin typeface="Arial" charset="0"/>
            </a:endParaRPr>
          </a:p>
          <a:p>
            <a:pPr>
              <a:spcBef>
                <a:spcPts val="500"/>
              </a:spcBef>
              <a:spcAft>
                <a:spcPts val="500"/>
              </a:spcAft>
            </a:pPr>
            <a:r>
              <a:rPr lang="en-US" sz="1600" dirty="0" smtClean="0">
                <a:latin typeface="Arial" charset="0"/>
              </a:rPr>
              <a:t>A full list is given in </a:t>
            </a:r>
          </a:p>
          <a:p>
            <a:pPr>
              <a:spcBef>
                <a:spcPts val="500"/>
              </a:spcBef>
              <a:spcAft>
                <a:spcPts val="500"/>
              </a:spcAft>
            </a:pPr>
            <a:r>
              <a:rPr lang="en-US" sz="1600" dirty="0" smtClean="0">
                <a:latin typeface="Arial" charset="0"/>
              </a:rPr>
              <a:t>/~</a:t>
            </a:r>
            <a:r>
              <a:rPr lang="en-US" sz="1600" dirty="0" err="1" smtClean="0">
                <a:latin typeface="Arial" charset="0"/>
              </a:rPr>
              <a:t>ashoka</a:t>
            </a:r>
            <a:r>
              <a:rPr lang="en-US" sz="1600" dirty="0" smtClean="0">
                <a:latin typeface="Arial" charset="0"/>
              </a:rPr>
              <a:t>/safety/fil.html </a:t>
            </a:r>
            <a:br>
              <a:rPr lang="en-US" sz="1600" dirty="0" smtClean="0">
                <a:latin typeface="Arial" charset="0"/>
              </a:rPr>
            </a:br>
            <a:endParaRPr lang="en-US"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FD45B0E5-4A38-456A-9A4B-27F0F471C5BE}" type="slidenum">
              <a:rPr lang="en-US"/>
              <a:pPr/>
              <a:t>34</a:t>
            </a:fld>
            <a:endParaRPr lang="en-US"/>
          </a:p>
        </p:txBody>
      </p:sp>
      <p:sp>
        <p:nvSpPr>
          <p:cNvPr id="135171" name="Rectangle 2"/>
          <p:cNvSpPr>
            <a:spLocks noGrp="1" noRot="1" noChangeAspect="1" noChangeArrowheads="1" noTextEdit="1"/>
          </p:cNvSpPr>
          <p:nvPr>
            <p:ph type="sldImg"/>
          </p:nvPr>
        </p:nvSpPr>
        <p:spPr>
          <a:xfrm>
            <a:off x="914400" y="744538"/>
            <a:ext cx="4960938" cy="3722687"/>
          </a:xfrm>
          <a:ln/>
        </p:spPr>
      </p:sp>
      <p:sp>
        <p:nvSpPr>
          <p:cNvPr id="135172" name="Rectangle 3"/>
          <p:cNvSpPr>
            <a:spLocks noGrp="1" noChangeArrowheads="1"/>
          </p:cNvSpPr>
          <p:nvPr>
            <p:ph type="body" idx="1"/>
          </p:nvPr>
        </p:nvSpPr>
        <p:spPr>
          <a:noFill/>
          <a:ln/>
        </p:spPr>
        <p:txBody>
          <a:bodyPr/>
          <a:lstStyle/>
          <a:p>
            <a:r>
              <a:rPr lang="en-US" sz="2400" smtClean="0"/>
              <a:t>Hg, acids and other corrosives have to be handled correctly.</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0267AAB-D606-42D7-A3E6-E2FC247A1A10}" type="slidenum">
              <a:rPr lang="en-US"/>
              <a:pPr/>
              <a:t>35</a:t>
            </a:fld>
            <a:endParaRPr lang="en-US"/>
          </a:p>
        </p:txBody>
      </p:sp>
      <p:sp>
        <p:nvSpPr>
          <p:cNvPr id="136195" name="Rectangle 2"/>
          <p:cNvSpPr>
            <a:spLocks noGrp="1" noRot="1" noChangeAspect="1" noChangeArrowheads="1" noTextEdit="1"/>
          </p:cNvSpPr>
          <p:nvPr>
            <p:ph type="sldImg"/>
          </p:nvPr>
        </p:nvSpPr>
        <p:spPr>
          <a:xfrm>
            <a:off x="914400" y="744538"/>
            <a:ext cx="4960938" cy="3722687"/>
          </a:xfrm>
          <a:ln/>
        </p:spPr>
      </p:sp>
      <p:sp>
        <p:nvSpPr>
          <p:cNvPr id="136196" name="Rectangle 3"/>
          <p:cNvSpPr>
            <a:spLocks noGrp="1" noChangeArrowheads="1"/>
          </p:cNvSpPr>
          <p:nvPr>
            <p:ph type="body" idx="1"/>
          </p:nvPr>
        </p:nvSpPr>
        <p:spPr>
          <a:noFill/>
          <a:ln/>
        </p:spPr>
        <p:txBody>
          <a:bodyPr/>
          <a:lstStyle/>
          <a:p>
            <a:r>
              <a:rPr lang="en-US" sz="2400" smtClean="0"/>
              <a:t>Balances are places where chemicals are often split – the area should be cleaned up after each user.</a:t>
            </a:r>
          </a:p>
          <a:p>
            <a:endParaRPr lang="en-US" sz="2400" smtClean="0"/>
          </a:p>
          <a:p>
            <a:r>
              <a:rPr lang="en-US" sz="2400" smtClean="0"/>
              <a:t>Common areas around the spectrometers (IR and UV-vis) are also.</a:t>
            </a:r>
          </a:p>
          <a:p>
            <a:endParaRPr lang="en-US" sz="2400" smtClean="0"/>
          </a:p>
        </p:txBody>
      </p:sp>
      <p:pic>
        <p:nvPicPr>
          <p:cNvPr id="136197" name="Picture 5"/>
          <p:cNvPicPr>
            <a:picLocks noChangeAspect="1" noChangeArrowheads="1"/>
          </p:cNvPicPr>
          <p:nvPr/>
        </p:nvPicPr>
        <p:blipFill>
          <a:blip r:embed="rId3"/>
          <a:srcRect/>
          <a:stretch>
            <a:fillRect/>
          </a:stretch>
        </p:blipFill>
        <p:spPr bwMode="auto">
          <a:xfrm>
            <a:off x="2172088" y="756824"/>
            <a:ext cx="2505288" cy="3722804"/>
          </a:xfrm>
          <a:prstGeom prst="rect">
            <a:avLst/>
          </a:prstGeom>
          <a:noFill/>
          <a:ln w="9525">
            <a:solidFill>
              <a:srgbClr val="000000"/>
            </a:solidFill>
            <a:miter lim="800000"/>
            <a:headEnd/>
            <a:tailEnd/>
          </a:ln>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EA0CED5-1562-4ABA-BF47-42D0A47BFF5E}" type="slidenum">
              <a:rPr lang="en-US"/>
              <a:pPr/>
              <a:t>7</a:t>
            </a:fld>
            <a:endParaRPr lang="en-US"/>
          </a:p>
        </p:txBody>
      </p:sp>
      <p:sp>
        <p:nvSpPr>
          <p:cNvPr id="108547" name="Rectangle 2"/>
          <p:cNvSpPr>
            <a:spLocks noGrp="1" noRot="1" noChangeAspect="1" noChangeArrowheads="1" noTextEdit="1"/>
          </p:cNvSpPr>
          <p:nvPr>
            <p:ph type="sldImg"/>
          </p:nvPr>
        </p:nvSpPr>
        <p:spPr>
          <a:xfrm>
            <a:off x="914400" y="744538"/>
            <a:ext cx="4960938" cy="3722687"/>
          </a:xfrm>
          <a:ln/>
        </p:spPr>
      </p:sp>
      <p:sp>
        <p:nvSpPr>
          <p:cNvPr id="108548" name="Rectangle 3"/>
          <p:cNvSpPr>
            <a:spLocks noGrp="1" noChangeArrowheads="1"/>
          </p:cNvSpPr>
          <p:nvPr>
            <p:ph type="body" idx="1"/>
          </p:nvPr>
        </p:nvSpPr>
        <p:spPr>
          <a:noFill/>
          <a:ln/>
        </p:spPr>
        <p:txBody>
          <a:bodyPr/>
          <a:lstStyle/>
          <a:p>
            <a:r>
              <a:rPr lang="en-US" sz="2400" dirty="0" smtClean="0"/>
              <a:t>One needs to be careful in worrying about safety. (Too much or too little can be bad.). </a:t>
            </a:r>
          </a:p>
          <a:p>
            <a:r>
              <a:rPr lang="en-US" sz="2400" dirty="0" smtClean="0"/>
              <a:t>Too much and then you can be so paranoid that you decide to do only chemistry on a computer.</a:t>
            </a:r>
          </a:p>
          <a:p>
            <a:endParaRPr lang="en-US" sz="24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6217AE8-FF47-491B-B877-9E59B9CD27CB}" type="slidenum">
              <a:rPr lang="en-US"/>
              <a:pPr/>
              <a:t>36</a:t>
            </a:fld>
            <a:endParaRPr lang="en-US"/>
          </a:p>
        </p:txBody>
      </p:sp>
      <p:sp>
        <p:nvSpPr>
          <p:cNvPr id="138243" name="Rectangle 2"/>
          <p:cNvSpPr>
            <a:spLocks noGrp="1" noRot="1" noChangeAspect="1" noChangeArrowheads="1" noTextEdit="1"/>
          </p:cNvSpPr>
          <p:nvPr>
            <p:ph type="sldImg"/>
          </p:nvPr>
        </p:nvSpPr>
        <p:spPr>
          <a:xfrm>
            <a:off x="914400" y="744538"/>
            <a:ext cx="4960938" cy="3722687"/>
          </a:xfrm>
          <a:ln/>
        </p:spPr>
      </p:sp>
      <p:sp>
        <p:nvSpPr>
          <p:cNvPr id="138244" name="Rectangle 3"/>
          <p:cNvSpPr>
            <a:spLocks noGrp="1" noChangeArrowheads="1"/>
          </p:cNvSpPr>
          <p:nvPr>
            <p:ph type="body" idx="1"/>
          </p:nvPr>
        </p:nvSpPr>
        <p:spPr>
          <a:noFill/>
          <a:ln/>
        </p:spPr>
        <p:txBody>
          <a:bodyPr/>
          <a:lstStyle/>
          <a:p>
            <a:r>
              <a:rPr lang="en-US" sz="2400" smtClean="0"/>
              <a:t>Transport of chemicals need special attention.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D19E318A-3969-4603-89F7-E2BFE296D20F}" type="slidenum">
              <a:rPr lang="en-US"/>
              <a:pPr/>
              <a:t>38</a:t>
            </a:fld>
            <a:endParaRPr lang="en-US"/>
          </a:p>
        </p:txBody>
      </p:sp>
      <p:sp>
        <p:nvSpPr>
          <p:cNvPr id="140291" name="Rectangle 2"/>
          <p:cNvSpPr>
            <a:spLocks noGrp="1" noRot="1" noChangeAspect="1" noChangeArrowheads="1" noTextEdit="1"/>
          </p:cNvSpPr>
          <p:nvPr>
            <p:ph type="sldImg"/>
          </p:nvPr>
        </p:nvSpPr>
        <p:spPr>
          <a:xfrm>
            <a:off x="914400" y="744538"/>
            <a:ext cx="4960938" cy="3722687"/>
          </a:xfrm>
          <a:ln/>
        </p:spPr>
      </p:sp>
      <p:sp>
        <p:nvSpPr>
          <p:cNvPr id="140292" name="Rectangle 3"/>
          <p:cNvSpPr>
            <a:spLocks noGrp="1" noChangeArrowheads="1"/>
          </p:cNvSpPr>
          <p:nvPr>
            <p:ph type="body" idx="1"/>
          </p:nvPr>
        </p:nvSpPr>
        <p:spPr>
          <a:noFill/>
          <a:ln/>
        </p:spPr>
        <p:txBody>
          <a:bodyPr/>
          <a:lstStyle/>
          <a:p>
            <a:r>
              <a:rPr lang="en-US" sz="2400" smtClean="0"/>
              <a:t>Use a trolley whenever you transport large amounts.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8C35CCF-5B8B-49CE-8FAB-7582B9B71937}" type="slidenum">
              <a:rPr lang="en-US"/>
              <a:pPr/>
              <a:t>41</a:t>
            </a:fld>
            <a:endParaRPr lang="en-US"/>
          </a:p>
        </p:txBody>
      </p:sp>
      <p:sp>
        <p:nvSpPr>
          <p:cNvPr id="144387" name="Rectangle 2"/>
          <p:cNvSpPr>
            <a:spLocks noGrp="1" noRot="1" noChangeAspect="1" noChangeArrowheads="1" noTextEdit="1"/>
          </p:cNvSpPr>
          <p:nvPr>
            <p:ph type="sldImg"/>
          </p:nvPr>
        </p:nvSpPr>
        <p:spPr>
          <a:xfrm>
            <a:off x="914400" y="744538"/>
            <a:ext cx="4960938" cy="3722687"/>
          </a:xfrm>
          <a:ln/>
        </p:spPr>
      </p:sp>
      <p:sp>
        <p:nvSpPr>
          <p:cNvPr id="144388" name="Rectangle 3"/>
          <p:cNvSpPr>
            <a:spLocks noGrp="1" noChangeArrowheads="1"/>
          </p:cNvSpPr>
          <p:nvPr>
            <p:ph type="body" idx="1"/>
          </p:nvPr>
        </p:nvSpPr>
        <p:spPr>
          <a:noFill/>
          <a:ln/>
        </p:spPr>
        <p:txBody>
          <a:bodyPr/>
          <a:lstStyle/>
          <a:p>
            <a:r>
              <a:rPr lang="en-US" sz="2400" smtClean="0"/>
              <a:t>Gases need special precaution in handling.</a:t>
            </a:r>
          </a:p>
          <a:p>
            <a:r>
              <a:rPr lang="en-US" sz="2400" smtClean="0"/>
              <a:t>All gases are let in to your reaction vessel through a two stage regulator. However, if the regulator is opened too fast, the reaction vessel or its cap can blow up. Standard joints can also give way when the regulator is opened too fast.</a:t>
            </a:r>
          </a:p>
          <a:p>
            <a:endParaRPr lang="en-US" sz="24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A7CD951-D2E3-4E4F-B3A7-6BEEC17BD8E1}" type="slidenum">
              <a:rPr lang="en-US"/>
              <a:pPr/>
              <a:t>43</a:t>
            </a:fld>
            <a:endParaRPr lang="en-US"/>
          </a:p>
        </p:txBody>
      </p:sp>
      <p:sp>
        <p:nvSpPr>
          <p:cNvPr id="146435" name="Rectangle 2"/>
          <p:cNvSpPr>
            <a:spLocks noGrp="1" noRot="1" noChangeAspect="1" noChangeArrowheads="1" noTextEdit="1"/>
          </p:cNvSpPr>
          <p:nvPr>
            <p:ph type="sldImg"/>
          </p:nvPr>
        </p:nvSpPr>
        <p:spPr>
          <a:xfrm>
            <a:off x="914400" y="744538"/>
            <a:ext cx="4960938" cy="3722687"/>
          </a:xfrm>
          <a:ln/>
        </p:spPr>
      </p:sp>
      <p:sp>
        <p:nvSpPr>
          <p:cNvPr id="146436" name="Rectangle 4"/>
          <p:cNvSpPr>
            <a:spLocks noGrp="1" noChangeArrowheads="1"/>
          </p:cNvSpPr>
          <p:nvPr>
            <p:ph type="body" idx="1"/>
          </p:nvPr>
        </p:nvSpPr>
        <p:spPr>
          <a:noFill/>
          <a:ln/>
        </p:spPr>
        <p:txBody>
          <a:bodyPr/>
          <a:lstStyle/>
          <a:p>
            <a:pPr>
              <a:spcBef>
                <a:spcPts val="500"/>
              </a:spcBef>
              <a:spcAft>
                <a:spcPts val="500"/>
              </a:spcAft>
            </a:pPr>
            <a:r>
              <a:rPr lang="en-US" smtClean="0"/>
              <a:t>The cylinders that contain compressed gases are primarily shipping containers and should not be subjected to rough handling or abuse. Such misuse can seriously weaken the cylinder and render it unfit for further use or transform it into a rocket having sufficient thrust to drive it through masonry walls. </a:t>
            </a:r>
          </a:p>
          <a:p>
            <a:pPr>
              <a:spcBef>
                <a:spcPts val="500"/>
              </a:spcBef>
              <a:spcAft>
                <a:spcPts val="500"/>
              </a:spcAft>
            </a:pPr>
            <a:r>
              <a:rPr lang="en-US" smtClean="0"/>
              <a:t>To protect the valve during transportation, the cover cap should be screwed on hand tight and remain on until the cylinder is in place and ready for use. </a:t>
            </a:r>
          </a:p>
          <a:p>
            <a:pPr>
              <a:spcBef>
                <a:spcPts val="500"/>
              </a:spcBef>
              <a:spcAft>
                <a:spcPts val="500"/>
              </a:spcAft>
            </a:pPr>
            <a:r>
              <a:rPr lang="en-US" smtClean="0"/>
              <a:t>Cylinders should never be rolled or dragged. </a:t>
            </a:r>
          </a:p>
          <a:p>
            <a:pPr>
              <a:spcBef>
                <a:spcPts val="500"/>
              </a:spcBef>
              <a:spcAft>
                <a:spcPts val="500"/>
              </a:spcAft>
            </a:pPr>
            <a:r>
              <a:rPr lang="en-US" smtClean="0"/>
              <a:t>When moving large cylinders, they should be strapped to a properly designed wheeled cart to ensure stability. </a:t>
            </a:r>
          </a:p>
          <a:p>
            <a:pPr>
              <a:spcBef>
                <a:spcPts val="500"/>
              </a:spcBef>
              <a:spcAft>
                <a:spcPts val="500"/>
              </a:spcAft>
            </a:pPr>
            <a:r>
              <a:rPr lang="en-US" smtClean="0"/>
              <a:t>Only one cylinder should be handled (moved) at a time. </a:t>
            </a:r>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00EDA57-54D2-42DC-AEB9-A6299CB5E949}" type="slidenum">
              <a:rPr lang="en-US"/>
              <a:pPr/>
              <a:t>45</a:t>
            </a:fld>
            <a:endParaRPr lang="en-US"/>
          </a:p>
        </p:txBody>
      </p:sp>
      <p:sp>
        <p:nvSpPr>
          <p:cNvPr id="148483" name="Rectangle 2"/>
          <p:cNvSpPr>
            <a:spLocks noGrp="1" noRot="1" noChangeAspect="1" noChangeArrowheads="1" noTextEdit="1"/>
          </p:cNvSpPr>
          <p:nvPr>
            <p:ph type="sldImg"/>
          </p:nvPr>
        </p:nvSpPr>
        <p:spPr>
          <a:xfrm>
            <a:off x="914400" y="744538"/>
            <a:ext cx="4960938" cy="3722687"/>
          </a:xfrm>
          <a:ln/>
        </p:spPr>
      </p:sp>
      <p:sp>
        <p:nvSpPr>
          <p:cNvPr id="148484" name="Rectangle 3"/>
          <p:cNvSpPr>
            <a:spLocks noGrp="1" noChangeArrowheads="1"/>
          </p:cNvSpPr>
          <p:nvPr>
            <p:ph type="body" idx="1"/>
          </p:nvPr>
        </p:nvSpPr>
        <p:spPr>
          <a:noFill/>
          <a:ln/>
        </p:spPr>
        <p:txBody>
          <a:bodyPr/>
          <a:lstStyle/>
          <a:p>
            <a:r>
              <a:rPr lang="en-US" sz="2400" smtClean="0"/>
              <a:t>Fires will be dealt with separtely. However, we give here a few pointers.</a:t>
            </a:r>
          </a:p>
        </p:txBody>
      </p:sp>
      <p:pic>
        <p:nvPicPr>
          <p:cNvPr id="148485" name="Picture 4"/>
          <p:cNvPicPr>
            <a:picLocks noChangeAspect="1" noChangeArrowheads="1"/>
          </p:cNvPicPr>
          <p:nvPr/>
        </p:nvPicPr>
        <p:blipFill>
          <a:blip r:embed="rId3"/>
          <a:srcRect/>
          <a:stretch>
            <a:fillRect/>
          </a:stretch>
        </p:blipFill>
        <p:spPr bwMode="auto">
          <a:xfrm>
            <a:off x="2187805" y="756824"/>
            <a:ext cx="2505288" cy="3722804"/>
          </a:xfrm>
          <a:prstGeom prst="rect">
            <a:avLst/>
          </a:prstGeom>
          <a:noFill/>
          <a:ln w="9525">
            <a:solidFill>
              <a:srgbClr val="000000"/>
            </a:solidFill>
            <a:miter lim="800000"/>
            <a:headEnd/>
            <a:tailEnd/>
          </a:ln>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914400" y="744538"/>
            <a:ext cx="4960938" cy="3722687"/>
          </a:xfrm>
          <a:ln/>
        </p:spPr>
      </p:sp>
      <p:sp>
        <p:nvSpPr>
          <p:cNvPr id="152579" name="Notes Placeholder 2"/>
          <p:cNvSpPr>
            <a:spLocks noGrp="1"/>
          </p:cNvSpPr>
          <p:nvPr>
            <p:ph type="body" idx="1"/>
          </p:nvPr>
        </p:nvSpPr>
        <p:spPr>
          <a:noFill/>
          <a:ln/>
        </p:spPr>
        <p:txBody>
          <a:bodyPr/>
          <a:lstStyle/>
          <a:p>
            <a:endParaRPr lang="en-IN" smtClean="0"/>
          </a:p>
        </p:txBody>
      </p:sp>
      <p:sp>
        <p:nvSpPr>
          <p:cNvPr id="152580" name="Slide Number Placeholder 3"/>
          <p:cNvSpPr>
            <a:spLocks noGrp="1"/>
          </p:cNvSpPr>
          <p:nvPr>
            <p:ph type="sldNum" sz="quarter" idx="5"/>
          </p:nvPr>
        </p:nvSpPr>
        <p:spPr>
          <a:noFill/>
        </p:spPr>
        <p:txBody>
          <a:bodyPr/>
          <a:lstStyle/>
          <a:p>
            <a:fld id="{034B7EE3-4754-4F45-83EE-465D3AC784ED}" type="slidenum">
              <a:rPr lang="en-US"/>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91B7E392-48A4-4F3E-A015-DE3A4E1B1015}" type="slidenum">
              <a:rPr lang="en-US"/>
              <a:pPr/>
              <a:t>50</a:t>
            </a:fld>
            <a:endParaRPr lang="en-US"/>
          </a:p>
        </p:txBody>
      </p:sp>
      <p:sp>
        <p:nvSpPr>
          <p:cNvPr id="153603" name="Rectangle 2"/>
          <p:cNvSpPr>
            <a:spLocks noGrp="1" noRot="1" noChangeAspect="1" noChangeArrowheads="1" noTextEdit="1"/>
          </p:cNvSpPr>
          <p:nvPr>
            <p:ph type="sldImg"/>
          </p:nvPr>
        </p:nvSpPr>
        <p:spPr>
          <a:xfrm>
            <a:off x="914400" y="744538"/>
            <a:ext cx="4960938" cy="3722687"/>
          </a:xfrm>
          <a:ln/>
        </p:spPr>
      </p:sp>
      <p:sp>
        <p:nvSpPr>
          <p:cNvPr id="153604" name="Rectangle 3"/>
          <p:cNvSpPr>
            <a:spLocks noGrp="1" noChangeArrowheads="1"/>
          </p:cNvSpPr>
          <p:nvPr>
            <p:ph type="body" idx="1"/>
          </p:nvPr>
        </p:nvSpPr>
        <p:spPr>
          <a:noFill/>
          <a:ln/>
        </p:spPr>
        <p:txBody>
          <a:bodyPr/>
          <a:lstStyle/>
          <a:p>
            <a:pPr>
              <a:spcBef>
                <a:spcPts val="500"/>
              </a:spcBef>
              <a:spcAft>
                <a:spcPts val="500"/>
              </a:spcAft>
            </a:pPr>
            <a:endParaRPr lang="en-US" smtClean="0">
              <a:latin typeface="Arial" charset="0"/>
            </a:endParaRPr>
          </a:p>
          <a:p>
            <a:pPr lvl="1">
              <a:spcBef>
                <a:spcPts val="500"/>
              </a:spcBef>
              <a:spcAft>
                <a:spcPts val="500"/>
              </a:spcAft>
            </a:pPr>
            <a:r>
              <a:rPr lang="en-US" smtClean="0">
                <a:latin typeface="Arial" charset="0"/>
              </a:rPr>
              <a:t>A laboratory worker noticed condensation on the high voltage power supply for a high powered laser. With the power still on, he wiped the moisture with a tissue, making contact with the exposed anode terminal at approximately 17,000 volts DC to ground. </a:t>
            </a:r>
            <a:br>
              <a:rPr lang="en-US" smtClean="0">
                <a:latin typeface="Arial" charset="0"/>
              </a:rPr>
            </a:br>
            <a:r>
              <a:rPr lang="en-US" smtClean="0">
                <a:latin typeface="Arial" charset="0"/>
              </a:rPr>
              <a:t/>
            </a:r>
            <a:br>
              <a:rPr lang="en-US" smtClean="0">
                <a:latin typeface="Arial" charset="0"/>
              </a:rPr>
            </a:br>
            <a:r>
              <a:rPr lang="en-US" smtClean="0">
                <a:latin typeface="Arial" charset="0"/>
              </a:rPr>
              <a:t>He received a severe electrical shock and second degree burns to his right thumb and abdomen. Witnesses stated that they heard a loud "snap" and then heard the laboratory worker scream and stagger out to the hallway. He was immediately met by a secretary, and told her "I got a shock" as he collapsed into her arms and onto the floor. He had no pulse and was not breathing. Public Safety officers were nearby and immediately started CPR. The ambulance crew arrived and was able to restore his heartbeat using a defibrillator. </a:t>
            </a:r>
            <a:br>
              <a:rPr lang="en-US" smtClean="0">
                <a:latin typeface="Arial" charset="0"/>
              </a:rPr>
            </a:br>
            <a:r>
              <a:rPr lang="en-US" smtClean="0">
                <a:latin typeface="Arial" charset="0"/>
              </a:rPr>
              <a:t/>
            </a:r>
            <a:br>
              <a:rPr lang="en-US" smtClean="0">
                <a:latin typeface="Arial" charset="0"/>
              </a:rPr>
            </a:br>
            <a:r>
              <a:rPr lang="en-US" smtClean="0">
                <a:latin typeface="Arial" charset="0"/>
              </a:rPr>
              <a:t>Fortunately, the laboratory worker lived to tell his story. He said that he knew that the power was on but was not aware that contact was possible at the high voltage terminals. </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2AC8206-F54F-4BA9-8E52-560B060735BC}" type="slidenum">
              <a:rPr lang="en-US"/>
              <a:pPr/>
              <a:t>51</a:t>
            </a:fld>
            <a:endParaRPr lang="en-US"/>
          </a:p>
        </p:txBody>
      </p:sp>
      <p:sp>
        <p:nvSpPr>
          <p:cNvPr id="154627" name="Rectangle 2"/>
          <p:cNvSpPr>
            <a:spLocks noGrp="1" noRot="1" noChangeAspect="1" noChangeArrowheads="1" noTextEdit="1"/>
          </p:cNvSpPr>
          <p:nvPr>
            <p:ph type="sldImg"/>
          </p:nvPr>
        </p:nvSpPr>
        <p:spPr>
          <a:xfrm>
            <a:off x="914400" y="744538"/>
            <a:ext cx="4960938" cy="3722687"/>
          </a:xfrm>
          <a:ln/>
        </p:spPr>
      </p:sp>
      <p:sp>
        <p:nvSpPr>
          <p:cNvPr id="1546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EA67095-AE62-4EC7-B396-C5D929A41B87}" type="slidenum">
              <a:rPr lang="en-US"/>
              <a:pPr/>
              <a:t>52</a:t>
            </a:fld>
            <a:endParaRPr lang="en-US"/>
          </a:p>
        </p:txBody>
      </p:sp>
      <p:sp>
        <p:nvSpPr>
          <p:cNvPr id="155651" name="Rectangle 2"/>
          <p:cNvSpPr>
            <a:spLocks noGrp="1" noRot="1" noChangeAspect="1" noChangeArrowheads="1" noTextEdit="1"/>
          </p:cNvSpPr>
          <p:nvPr>
            <p:ph type="sldImg"/>
          </p:nvPr>
        </p:nvSpPr>
        <p:spPr>
          <a:xfrm>
            <a:off x="914400" y="744538"/>
            <a:ext cx="4960938" cy="3722687"/>
          </a:xfrm>
          <a:ln/>
        </p:spPr>
      </p:sp>
      <p:sp>
        <p:nvSpPr>
          <p:cNvPr id="1556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FA1F8200-F0C7-4FA7-B4FC-E9F3B5C302BA}" type="slidenum">
              <a:rPr lang="en-US"/>
              <a:pPr/>
              <a:t>53</a:t>
            </a:fld>
            <a:endParaRPr lang="en-US"/>
          </a:p>
        </p:txBody>
      </p:sp>
      <p:sp>
        <p:nvSpPr>
          <p:cNvPr id="156675" name="Rectangle 2"/>
          <p:cNvSpPr>
            <a:spLocks noGrp="1" noRot="1" noChangeAspect="1" noChangeArrowheads="1" noTextEdit="1"/>
          </p:cNvSpPr>
          <p:nvPr>
            <p:ph type="sldImg"/>
          </p:nvPr>
        </p:nvSpPr>
        <p:spPr>
          <a:xfrm>
            <a:off x="914400" y="744538"/>
            <a:ext cx="4960938" cy="3722687"/>
          </a:xfrm>
          <a:ln/>
        </p:spPr>
      </p:sp>
      <p:sp>
        <p:nvSpPr>
          <p:cNvPr id="15667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52B35B9-1C0B-400A-8007-60B5BAF7B192}" type="slidenum">
              <a:rPr lang="en-US"/>
              <a:pPr/>
              <a:t>8</a:t>
            </a:fld>
            <a:endParaRPr lang="en-US"/>
          </a:p>
        </p:txBody>
      </p:sp>
      <p:sp>
        <p:nvSpPr>
          <p:cNvPr id="109571" name="Rectangle 2"/>
          <p:cNvSpPr>
            <a:spLocks noGrp="1" noRot="1" noChangeAspect="1" noChangeArrowheads="1" noTextEdit="1"/>
          </p:cNvSpPr>
          <p:nvPr>
            <p:ph type="sldImg"/>
          </p:nvPr>
        </p:nvSpPr>
        <p:spPr>
          <a:xfrm>
            <a:off x="914400" y="744538"/>
            <a:ext cx="4960938" cy="3722687"/>
          </a:xfrm>
          <a:ln/>
        </p:spPr>
      </p:sp>
      <p:sp>
        <p:nvSpPr>
          <p:cNvPr id="109572" name="Rectangle 3"/>
          <p:cNvSpPr>
            <a:spLocks noGrp="1" noChangeArrowheads="1"/>
          </p:cNvSpPr>
          <p:nvPr>
            <p:ph type="body" idx="1"/>
          </p:nvPr>
        </p:nvSpPr>
        <p:spPr>
          <a:noFill/>
          <a:ln/>
        </p:spPr>
        <p:txBody>
          <a:bodyPr/>
          <a:lstStyle/>
          <a:p>
            <a:r>
              <a:rPr lang="en-US" sz="2400" smtClean="0"/>
              <a:t>A laboratory is a dangerous place. The slide numbers are shown as links on the slide and indicate types of danger one should be aware of.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95890C10-7211-470A-95A0-11A1553E8284}" type="slidenum">
              <a:rPr lang="en-US"/>
              <a:pPr/>
              <a:t>54</a:t>
            </a:fld>
            <a:endParaRPr lang="en-US"/>
          </a:p>
        </p:txBody>
      </p:sp>
      <p:sp>
        <p:nvSpPr>
          <p:cNvPr id="158723" name="Rectangle 2"/>
          <p:cNvSpPr>
            <a:spLocks noGrp="1" noRot="1" noChangeAspect="1" noChangeArrowheads="1" noTextEdit="1"/>
          </p:cNvSpPr>
          <p:nvPr>
            <p:ph type="sldImg"/>
          </p:nvPr>
        </p:nvSpPr>
        <p:spPr>
          <a:xfrm>
            <a:off x="914400" y="744538"/>
            <a:ext cx="4960938" cy="3722687"/>
          </a:xfrm>
          <a:ln/>
        </p:spPr>
      </p:sp>
      <p:sp>
        <p:nvSpPr>
          <p:cNvPr id="158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A4FBF-A27D-4267-8449-68B864862EC3}" type="slidenum">
              <a:rPr lang="en-US"/>
              <a:pPr/>
              <a:t>55</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sz="2400"/>
              <a:t>There is a lable1 waste.doc in the url mentioned above.</a:t>
            </a:r>
          </a:p>
          <a:p>
            <a:endParaRPr lang="en-US" sz="2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ECCC58DE-17B9-4AE8-B88B-3DE66C32E95E}" type="slidenum">
              <a:rPr lang="en-US"/>
              <a:pPr/>
              <a:t>56</a:t>
            </a:fld>
            <a:endParaRPr lang="en-US"/>
          </a:p>
        </p:txBody>
      </p:sp>
      <p:sp>
        <p:nvSpPr>
          <p:cNvPr id="161795" name="Rectangle 2"/>
          <p:cNvSpPr>
            <a:spLocks noGrp="1" noRot="1" noChangeAspect="1" noChangeArrowheads="1" noTextEdit="1"/>
          </p:cNvSpPr>
          <p:nvPr>
            <p:ph type="sldImg"/>
          </p:nvPr>
        </p:nvSpPr>
        <p:spPr>
          <a:xfrm>
            <a:off x="914400" y="744538"/>
            <a:ext cx="4960938" cy="3722687"/>
          </a:xfrm>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C736966-F710-46B3-8A53-7B2AEA56C982}" type="slidenum">
              <a:rPr lang="en-US"/>
              <a:pPr/>
              <a:t>57</a:t>
            </a:fld>
            <a:endParaRPr lang="en-US"/>
          </a:p>
        </p:txBody>
      </p:sp>
      <p:sp>
        <p:nvSpPr>
          <p:cNvPr id="159747" name="Rectangle 2"/>
          <p:cNvSpPr>
            <a:spLocks noGrp="1" noRot="1" noChangeAspect="1" noChangeArrowheads="1" noTextEdit="1"/>
          </p:cNvSpPr>
          <p:nvPr>
            <p:ph type="sldImg"/>
          </p:nvPr>
        </p:nvSpPr>
        <p:spPr>
          <a:xfrm>
            <a:off x="914400" y="744538"/>
            <a:ext cx="4960938" cy="3722687"/>
          </a:xfrm>
          <a:ln/>
        </p:spPr>
      </p:sp>
      <p:sp>
        <p:nvSpPr>
          <p:cNvPr id="1597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BD4BDEDA-6355-402F-8EE1-1584C78733AB}" type="slidenum">
              <a:rPr lang="en-US"/>
              <a:pPr/>
              <a:t>58</a:t>
            </a:fld>
            <a:endParaRPr lang="en-US"/>
          </a:p>
        </p:txBody>
      </p:sp>
      <p:sp>
        <p:nvSpPr>
          <p:cNvPr id="162819" name="Rectangle 2"/>
          <p:cNvSpPr>
            <a:spLocks noGrp="1" noRot="1" noChangeAspect="1" noChangeArrowheads="1" noTextEdit="1"/>
          </p:cNvSpPr>
          <p:nvPr>
            <p:ph type="sldImg"/>
          </p:nvPr>
        </p:nvSpPr>
        <p:spPr>
          <a:xfrm>
            <a:off x="914400" y="744538"/>
            <a:ext cx="4960938" cy="3722687"/>
          </a:xfrm>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F82F314-B9BD-4DFA-A1A8-E9FD3CE42BC6}" type="slidenum">
              <a:rPr lang="en-US"/>
              <a:pPr/>
              <a:t>59</a:t>
            </a:fld>
            <a:endParaRPr lang="en-US"/>
          </a:p>
        </p:txBody>
      </p:sp>
      <p:sp>
        <p:nvSpPr>
          <p:cNvPr id="163843" name="Rectangle 2"/>
          <p:cNvSpPr>
            <a:spLocks noGrp="1" noRot="1" noChangeAspect="1" noChangeArrowheads="1" noTextEdit="1"/>
          </p:cNvSpPr>
          <p:nvPr>
            <p:ph type="sldImg"/>
          </p:nvPr>
        </p:nvSpPr>
        <p:spPr>
          <a:xfrm>
            <a:off x="914400" y="744538"/>
            <a:ext cx="4960938" cy="3722687"/>
          </a:xfrm>
          <a:ln/>
        </p:spPr>
      </p:sp>
      <p:sp>
        <p:nvSpPr>
          <p:cNvPr id="163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E2CCE12-4426-491C-91A8-90F4E40BEFC2}" type="slidenum">
              <a:rPr lang="en-US"/>
              <a:pPr/>
              <a:t>60</a:t>
            </a:fld>
            <a:endParaRPr lang="en-US"/>
          </a:p>
        </p:txBody>
      </p:sp>
      <p:sp>
        <p:nvSpPr>
          <p:cNvPr id="164867" name="Rectangle 2"/>
          <p:cNvSpPr>
            <a:spLocks noGrp="1" noRot="1" noChangeAspect="1" noChangeArrowheads="1" noTextEdit="1"/>
          </p:cNvSpPr>
          <p:nvPr>
            <p:ph type="sldImg"/>
          </p:nvPr>
        </p:nvSpPr>
        <p:spPr>
          <a:xfrm>
            <a:off x="914400" y="744538"/>
            <a:ext cx="4960938" cy="3722687"/>
          </a:xfrm>
          <a:ln/>
        </p:spPr>
      </p:sp>
      <p:sp>
        <p:nvSpPr>
          <p:cNvPr id="164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4142061-81F7-4167-95FF-EC3A3111946F}" type="slidenum">
              <a:rPr lang="en-US"/>
              <a:pPr/>
              <a:t>61</a:t>
            </a:fld>
            <a:endParaRPr lang="en-US"/>
          </a:p>
        </p:txBody>
      </p:sp>
      <p:sp>
        <p:nvSpPr>
          <p:cNvPr id="165891" name="Rectangle 2"/>
          <p:cNvSpPr>
            <a:spLocks noGrp="1" noRot="1" noChangeAspect="1" noChangeArrowheads="1" noTextEdit="1"/>
          </p:cNvSpPr>
          <p:nvPr>
            <p:ph type="sldImg"/>
          </p:nvPr>
        </p:nvSpPr>
        <p:spPr>
          <a:xfrm>
            <a:off x="914400" y="744538"/>
            <a:ext cx="4960938" cy="3722687"/>
          </a:xfrm>
          <a:ln/>
        </p:spPr>
      </p:sp>
      <p:sp>
        <p:nvSpPr>
          <p:cNvPr id="165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C2A40C6-F911-4317-997F-65D8897B1136}" type="slidenum">
              <a:rPr lang="en-US"/>
              <a:pPr/>
              <a:t>62</a:t>
            </a:fld>
            <a:endParaRPr lang="en-US"/>
          </a:p>
        </p:txBody>
      </p:sp>
      <p:sp>
        <p:nvSpPr>
          <p:cNvPr id="166915" name="Rectangle 2"/>
          <p:cNvSpPr>
            <a:spLocks noGrp="1" noRot="1" noChangeAspect="1" noChangeArrowheads="1" noTextEdit="1"/>
          </p:cNvSpPr>
          <p:nvPr>
            <p:ph type="sldImg"/>
          </p:nvPr>
        </p:nvSpPr>
        <p:spPr>
          <a:xfrm>
            <a:off x="914400" y="744538"/>
            <a:ext cx="4960938" cy="3722687"/>
          </a:xfrm>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F690CCB-6792-4E67-9215-AC86336FE35F}" type="slidenum">
              <a:rPr lang="en-US"/>
              <a:pPr/>
              <a:t>63</a:t>
            </a:fld>
            <a:endParaRPr lang="en-US"/>
          </a:p>
        </p:txBody>
      </p:sp>
      <p:sp>
        <p:nvSpPr>
          <p:cNvPr id="167939" name="Rectangle 2"/>
          <p:cNvSpPr>
            <a:spLocks noGrp="1" noRot="1" noChangeAspect="1" noChangeArrowheads="1" noTextEdit="1"/>
          </p:cNvSpPr>
          <p:nvPr>
            <p:ph type="sldImg"/>
          </p:nvPr>
        </p:nvSpPr>
        <p:spPr>
          <a:xfrm>
            <a:off x="914400" y="744538"/>
            <a:ext cx="4960938" cy="3722687"/>
          </a:xfrm>
          <a:ln/>
        </p:spPr>
      </p:sp>
      <p:sp>
        <p:nvSpPr>
          <p:cNvPr id="167940" name="Rectangle 3"/>
          <p:cNvSpPr>
            <a:spLocks noGrp="1" noChangeArrowheads="1"/>
          </p:cNvSpPr>
          <p:nvPr>
            <p:ph type="body" idx="1"/>
          </p:nvPr>
        </p:nvSpPr>
        <p:spPr>
          <a:noFill/>
          <a:ln/>
        </p:spPr>
        <p:txBody>
          <a:bodyPr/>
          <a:lstStyle/>
          <a:p>
            <a:r>
              <a:rPr lang="en-US" sz="2400" dirty="0" smtClean="0"/>
              <a:t>Costs a lot of money and time and is dangerous to dispose off</a:t>
            </a:r>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52B35B9-1C0B-400A-8007-60B5BAF7B192}" type="slidenum">
              <a:rPr lang="en-US"/>
              <a:pPr/>
              <a:t>9</a:t>
            </a:fld>
            <a:endParaRPr lang="en-US"/>
          </a:p>
        </p:txBody>
      </p:sp>
      <p:sp>
        <p:nvSpPr>
          <p:cNvPr id="109571" name="Rectangle 2"/>
          <p:cNvSpPr>
            <a:spLocks noGrp="1" noRot="1" noChangeAspect="1" noChangeArrowheads="1" noTextEdit="1"/>
          </p:cNvSpPr>
          <p:nvPr>
            <p:ph type="sldImg"/>
          </p:nvPr>
        </p:nvSpPr>
        <p:spPr>
          <a:xfrm>
            <a:off x="914400" y="744538"/>
            <a:ext cx="4960938" cy="3722687"/>
          </a:xfrm>
          <a:ln/>
        </p:spPr>
      </p:sp>
      <p:sp>
        <p:nvSpPr>
          <p:cNvPr id="109572" name="Rectangle 3"/>
          <p:cNvSpPr>
            <a:spLocks noGrp="1" noChangeArrowheads="1"/>
          </p:cNvSpPr>
          <p:nvPr>
            <p:ph type="body" idx="1"/>
          </p:nvPr>
        </p:nvSpPr>
        <p:spPr>
          <a:noFill/>
          <a:ln/>
        </p:spPr>
        <p:txBody>
          <a:bodyPr/>
          <a:lstStyle/>
          <a:p>
            <a:r>
              <a:rPr lang="en-US" sz="2400" smtClean="0"/>
              <a:t>A laboratory is a dangerous place. The slide numbers are shown as links on the slide and indicate types of danger one should be aware of.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9E82CD5-CA43-4ECA-B35D-1969F819C381}" type="slidenum">
              <a:rPr lang="en-US"/>
              <a:pPr/>
              <a:t>64</a:t>
            </a:fld>
            <a:endParaRPr lang="en-US"/>
          </a:p>
        </p:txBody>
      </p:sp>
      <p:sp>
        <p:nvSpPr>
          <p:cNvPr id="168963" name="Rectangle 2"/>
          <p:cNvSpPr>
            <a:spLocks noGrp="1" noRot="1" noChangeAspect="1" noChangeArrowheads="1" noTextEdit="1"/>
          </p:cNvSpPr>
          <p:nvPr>
            <p:ph type="sldImg"/>
          </p:nvPr>
        </p:nvSpPr>
        <p:spPr>
          <a:xfrm>
            <a:off x="914400" y="744538"/>
            <a:ext cx="4960938" cy="3722687"/>
          </a:xfrm>
          <a:ln/>
        </p:spPr>
      </p:sp>
      <p:sp>
        <p:nvSpPr>
          <p:cNvPr id="168964" name="Rectangle 3"/>
          <p:cNvSpPr>
            <a:spLocks noGrp="1" noChangeArrowheads="1"/>
          </p:cNvSpPr>
          <p:nvPr>
            <p:ph type="body" idx="1"/>
          </p:nvPr>
        </p:nvSpPr>
        <p:spPr>
          <a:noFill/>
          <a:ln/>
        </p:spPr>
        <p:txBody>
          <a:bodyPr/>
          <a:lstStyle/>
          <a:p>
            <a:r>
              <a:rPr lang="en-US" sz="2400" smtClean="0"/>
              <a:t>Not worth the risk.</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9C902FBF-4DF9-47F2-AB3F-36E655E9CF1E}" type="slidenum">
              <a:rPr lang="en-US"/>
              <a:pPr/>
              <a:t>65</a:t>
            </a:fld>
            <a:endParaRPr lang="en-US"/>
          </a:p>
        </p:txBody>
      </p:sp>
      <p:sp>
        <p:nvSpPr>
          <p:cNvPr id="169987" name="Rectangle 2"/>
          <p:cNvSpPr>
            <a:spLocks noGrp="1" noRot="1" noChangeAspect="1" noChangeArrowheads="1" noTextEdit="1"/>
          </p:cNvSpPr>
          <p:nvPr>
            <p:ph type="sldImg"/>
          </p:nvPr>
        </p:nvSpPr>
        <p:spPr>
          <a:xfrm>
            <a:off x="914400" y="744538"/>
            <a:ext cx="4960938" cy="3722687"/>
          </a:xfrm>
          <a:ln/>
        </p:spPr>
      </p:sp>
      <p:sp>
        <p:nvSpPr>
          <p:cNvPr id="1699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CE1314E-08BA-4BD2-BDB0-DDCF31AB360C}" type="slidenum">
              <a:rPr lang="en-US"/>
              <a:pPr/>
              <a:t>66</a:t>
            </a:fld>
            <a:endParaRPr lang="en-US"/>
          </a:p>
        </p:txBody>
      </p:sp>
      <p:sp>
        <p:nvSpPr>
          <p:cNvPr id="171011" name="Rectangle 2"/>
          <p:cNvSpPr>
            <a:spLocks noGrp="1" noRot="1" noChangeAspect="1" noChangeArrowheads="1" noTextEdit="1"/>
          </p:cNvSpPr>
          <p:nvPr>
            <p:ph type="sldImg"/>
          </p:nvPr>
        </p:nvSpPr>
        <p:spPr>
          <a:xfrm>
            <a:off x="914400" y="744538"/>
            <a:ext cx="4960938" cy="3722687"/>
          </a:xfrm>
          <a:ln/>
        </p:spPr>
      </p:sp>
      <p:sp>
        <p:nvSpPr>
          <p:cNvPr id="1710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727AF35-46EC-4015-94EE-9E5459DE3129}" type="slidenum">
              <a:rPr lang="en-US"/>
              <a:pPr/>
              <a:t>72</a:t>
            </a:fld>
            <a:endParaRPr lang="en-US"/>
          </a:p>
        </p:txBody>
      </p:sp>
      <p:sp>
        <p:nvSpPr>
          <p:cNvPr id="177155" name="Rectangle 2"/>
          <p:cNvSpPr>
            <a:spLocks noGrp="1" noRot="1" noChangeAspect="1" noChangeArrowheads="1" noTextEdit="1"/>
          </p:cNvSpPr>
          <p:nvPr>
            <p:ph type="sldImg"/>
          </p:nvPr>
        </p:nvSpPr>
        <p:spPr>
          <a:xfrm>
            <a:off x="914400" y="744538"/>
            <a:ext cx="4960938" cy="3722687"/>
          </a:xfrm>
          <a:ln/>
        </p:spPr>
      </p:sp>
      <p:sp>
        <p:nvSpPr>
          <p:cNvPr id="177156" name="Rectangle 3"/>
          <p:cNvSpPr>
            <a:spLocks noGrp="1" noChangeArrowheads="1"/>
          </p:cNvSpPr>
          <p:nvPr>
            <p:ph type="body" idx="1"/>
          </p:nvPr>
        </p:nvSpPr>
        <p:spPr>
          <a:noFill/>
          <a:ln/>
        </p:spPr>
        <p:txBody>
          <a:bodyPr/>
          <a:lstStyle/>
          <a:p>
            <a:r>
              <a:rPr lang="en-US" b="1" smtClean="0"/>
              <a:t>Safety glasses must be work at all times in the laboratory no matter where you work.</a:t>
            </a:r>
            <a:r>
              <a:rPr lang="en-US" smtClean="0"/>
              <a:t> If you wear prescription lenses, it is strongly recommended that you choose good quality plastic lenses since they are shatterproof. If the lenes are small, you must put on safety glasses on top of your prescription lenses whenever you are handling dangerous chemicals. Some common safety glasses are made from polycarbonates, which gradually become hazy specially when exposed to solvents and other chemicals. In such a situation the safety glasses must be replaced.</a:t>
            </a:r>
          </a:p>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228D1E0-5924-41A8-A6F1-309D36D767BC}" type="slidenum">
              <a:rPr lang="en-US"/>
              <a:pPr/>
              <a:t>75</a:t>
            </a:fld>
            <a:endParaRPr lang="en-US"/>
          </a:p>
        </p:txBody>
      </p:sp>
      <p:sp>
        <p:nvSpPr>
          <p:cNvPr id="180227" name="Rectangle 2"/>
          <p:cNvSpPr>
            <a:spLocks noGrp="1" noRot="1" noChangeAspect="1" noChangeArrowheads="1" noTextEdit="1"/>
          </p:cNvSpPr>
          <p:nvPr>
            <p:ph type="sldImg"/>
          </p:nvPr>
        </p:nvSpPr>
        <p:spPr>
          <a:xfrm>
            <a:off x="914400" y="744538"/>
            <a:ext cx="4960938" cy="3722687"/>
          </a:xfrm>
          <a:ln/>
        </p:spPr>
      </p:sp>
      <p:sp>
        <p:nvSpPr>
          <p:cNvPr id="180228" name="Rectangle 3"/>
          <p:cNvSpPr>
            <a:spLocks noGrp="1" noChangeArrowheads="1"/>
          </p:cNvSpPr>
          <p:nvPr>
            <p:ph type="body" idx="1"/>
          </p:nvPr>
        </p:nvSpPr>
        <p:spPr>
          <a:noFill/>
          <a:ln/>
        </p:spPr>
        <p:txBody>
          <a:bodyPr/>
          <a:lstStyle/>
          <a:p>
            <a:r>
              <a:rPr lang="en-US" sz="4000" smtClean="0"/>
              <a:t>The eye wash has been installed in key places. </a:t>
            </a:r>
          </a:p>
          <a:p>
            <a:r>
              <a:rPr lang="en-US" sz="4000" smtClean="0"/>
              <a:t>Or use hand held washing bottles. Wash for a </a:t>
            </a:r>
            <a:r>
              <a:rPr lang="en-US" sz="4000" u="sng" smtClean="0"/>
              <a:t>long time</a:t>
            </a:r>
          </a:p>
          <a:p>
            <a:endParaRPr lang="en-US" sz="20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21FA58AB-0C03-4B1D-B6AC-65364F4D1CC7}" type="slidenum">
              <a:rPr lang="en-US"/>
              <a:pPr/>
              <a:t>76</a:t>
            </a:fld>
            <a:endParaRPr lang="en-US"/>
          </a:p>
        </p:txBody>
      </p:sp>
      <p:sp>
        <p:nvSpPr>
          <p:cNvPr id="181251" name="Rectangle 2"/>
          <p:cNvSpPr>
            <a:spLocks noGrp="1" noRot="1" noChangeAspect="1" noChangeArrowheads="1" noTextEdit="1"/>
          </p:cNvSpPr>
          <p:nvPr>
            <p:ph type="sldImg"/>
          </p:nvPr>
        </p:nvSpPr>
        <p:spPr>
          <a:xfrm>
            <a:off x="914400" y="744538"/>
            <a:ext cx="4960938" cy="3722687"/>
          </a:xfrm>
          <a:ln/>
        </p:spPr>
      </p:sp>
      <p:sp>
        <p:nvSpPr>
          <p:cNvPr id="181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D51AE61F-0EE6-4A32-A2C9-4497F7A0D7B4}" type="slidenum">
              <a:rPr lang="en-US"/>
              <a:pPr/>
              <a:t>77</a:t>
            </a:fld>
            <a:endParaRPr lang="en-US"/>
          </a:p>
        </p:txBody>
      </p:sp>
      <p:sp>
        <p:nvSpPr>
          <p:cNvPr id="182275" name="Rectangle 2"/>
          <p:cNvSpPr>
            <a:spLocks noGrp="1" noRot="1" noChangeAspect="1" noChangeArrowheads="1" noTextEdit="1"/>
          </p:cNvSpPr>
          <p:nvPr>
            <p:ph type="sldImg"/>
          </p:nvPr>
        </p:nvSpPr>
        <p:spPr>
          <a:xfrm>
            <a:off x="914400" y="744538"/>
            <a:ext cx="4960938" cy="3722687"/>
          </a:xfrm>
          <a:ln/>
        </p:spPr>
      </p:sp>
      <p:sp>
        <p:nvSpPr>
          <p:cNvPr id="182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FFE042F7-BCA3-4D08-8036-CB48CD94BDEF}" type="slidenum">
              <a:rPr lang="en-US"/>
              <a:pPr/>
              <a:t>78</a:t>
            </a:fld>
            <a:endParaRPr lang="en-US"/>
          </a:p>
        </p:txBody>
      </p:sp>
      <p:sp>
        <p:nvSpPr>
          <p:cNvPr id="183299" name="Rectangle 2"/>
          <p:cNvSpPr>
            <a:spLocks noGrp="1" noRot="1" noChangeAspect="1" noChangeArrowheads="1" noTextEdit="1"/>
          </p:cNvSpPr>
          <p:nvPr>
            <p:ph type="sldImg"/>
          </p:nvPr>
        </p:nvSpPr>
        <p:spPr>
          <a:xfrm>
            <a:off x="914400" y="744538"/>
            <a:ext cx="4960938" cy="3722687"/>
          </a:xfrm>
          <a:ln/>
        </p:spPr>
      </p:sp>
      <p:sp>
        <p:nvSpPr>
          <p:cNvPr id="183300" name="Rectangle 3"/>
          <p:cNvSpPr>
            <a:spLocks noGrp="1" noChangeArrowheads="1"/>
          </p:cNvSpPr>
          <p:nvPr>
            <p:ph type="body" idx="1"/>
          </p:nvPr>
        </p:nvSpPr>
        <p:spPr>
          <a:noFill/>
          <a:ln/>
        </p:spPr>
        <p:txBody>
          <a:bodyPr/>
          <a:lstStyle/>
          <a:p>
            <a:r>
              <a:rPr lang="en-US" sz="2400" smtClean="0"/>
              <a:t>This is especially true if you are doing experiments involving carcinogens.</a:t>
            </a:r>
          </a:p>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20DE35DF-3477-4DB8-9488-98C29C32FC37}" type="slidenum">
              <a:rPr lang="en-US"/>
              <a:pPr/>
              <a:t>80</a:t>
            </a:fld>
            <a:endParaRPr lang="en-US"/>
          </a:p>
        </p:txBody>
      </p:sp>
      <p:sp>
        <p:nvSpPr>
          <p:cNvPr id="187395" name="Rectangle 2"/>
          <p:cNvSpPr>
            <a:spLocks noGrp="1" noRot="1" noChangeAspect="1" noChangeArrowheads="1" noTextEdit="1"/>
          </p:cNvSpPr>
          <p:nvPr>
            <p:ph type="sldImg"/>
          </p:nvPr>
        </p:nvSpPr>
        <p:spPr>
          <a:xfrm>
            <a:off x="914400" y="744538"/>
            <a:ext cx="4960938" cy="3722687"/>
          </a:xfrm>
          <a:ln/>
        </p:spPr>
      </p:sp>
      <p:sp>
        <p:nvSpPr>
          <p:cNvPr id="187396" name="Rectangle 3"/>
          <p:cNvSpPr>
            <a:spLocks noGrp="1" noChangeArrowheads="1"/>
          </p:cNvSpPr>
          <p:nvPr>
            <p:ph type="body" idx="1"/>
          </p:nvPr>
        </p:nvSpPr>
        <p:spPr>
          <a:noFill/>
          <a:ln/>
        </p:spPr>
        <p:txBody>
          <a:bodyPr/>
          <a:lstStyle/>
          <a:p>
            <a:r>
              <a:rPr lang="en-US" sz="2400" smtClean="0"/>
              <a:t>When you have to do a new reaction. you have to ask yourself or the guide the questions listed above.</a:t>
            </a:r>
          </a:p>
          <a:p>
            <a:endParaRPr lang="en-US" sz="24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E3C719B-DEDB-4865-B83E-9F74C39AF370}" type="slidenum">
              <a:rPr lang="en-US"/>
              <a:pPr/>
              <a:t>81</a:t>
            </a:fld>
            <a:endParaRPr lang="en-US"/>
          </a:p>
        </p:txBody>
      </p:sp>
      <p:sp>
        <p:nvSpPr>
          <p:cNvPr id="188419" name="Rectangle 2"/>
          <p:cNvSpPr>
            <a:spLocks noGrp="1" noRot="1" noChangeAspect="1" noChangeArrowheads="1" noTextEdit="1"/>
          </p:cNvSpPr>
          <p:nvPr>
            <p:ph type="sldImg"/>
          </p:nvPr>
        </p:nvSpPr>
        <p:spPr>
          <a:xfrm>
            <a:off x="914400" y="744538"/>
            <a:ext cx="4960938" cy="3722687"/>
          </a:xfrm>
          <a:ln/>
        </p:spPr>
      </p:sp>
      <p:sp>
        <p:nvSpPr>
          <p:cNvPr id="188420" name="Rectangle 3"/>
          <p:cNvSpPr>
            <a:spLocks noGrp="1" noChangeArrowheads="1"/>
          </p:cNvSpPr>
          <p:nvPr>
            <p:ph type="body" idx="1"/>
          </p:nvPr>
        </p:nvSpPr>
        <p:spPr>
          <a:noFill/>
          <a:ln/>
        </p:spPr>
        <p:txBody>
          <a:bodyPr/>
          <a:lstStyle/>
          <a:p>
            <a:pPr>
              <a:spcBef>
                <a:spcPts val="500"/>
              </a:spcBef>
              <a:spcAft>
                <a:spcPts val="500"/>
              </a:spcAft>
            </a:pPr>
            <a:r>
              <a:rPr lang="en-US" smtClean="0">
                <a:latin typeface="Arial" charset="0"/>
              </a:rPr>
              <a:t>After isolating the organic azide from a 1:1 solution of acetone and methylene chloride in the Buchi rotary evaporator, she lifted the 250 ml round bottom flask containing the organic azide from a water bath, with the handle provided for this purpose, using her left hand, while her right reached out for the flask. </a:t>
            </a:r>
          </a:p>
          <a:p>
            <a:pPr>
              <a:spcBef>
                <a:spcPts val="500"/>
              </a:spcBef>
              <a:spcAft>
                <a:spcPts val="500"/>
              </a:spcAft>
            </a:pPr>
            <a:r>
              <a:rPr lang="en-US" smtClean="0">
                <a:latin typeface="Arial" charset="0"/>
              </a:rPr>
              <a:t>The flask exploded in her hand, shattering all of the glass associated with the rotary evaporator and glass containers close by on the lab bench. Parts of the condenser were found in a hallway approximately 15 feet away. </a:t>
            </a:r>
          </a:p>
          <a:p>
            <a:pPr>
              <a:spcBef>
                <a:spcPts val="500"/>
              </a:spcBef>
              <a:spcAft>
                <a:spcPts val="500"/>
              </a:spcAft>
            </a:pPr>
            <a:r>
              <a:rPr lang="en-US" smtClean="0">
                <a:latin typeface="Arial" charset="0"/>
              </a:rPr>
              <a:t>Her recollection of the incident and the nature of her injuries, indicate that she did not have the opportunity to break the vacuum on the system or stop the rotation of the flask. It is believed that the raising of the flask alone from the warm water bath initiated the decomposition of the shock sensitive organic azide, perhaps by creating a movement in a contaminated ground glass joint. However, the graduate student does not feel that solvent "bumping" occurred in this case. This could have caused the azide compound to contaminate the glass joints.</a:t>
            </a:r>
          </a:p>
          <a:p>
            <a:pPr>
              <a:spcBef>
                <a:spcPts val="500"/>
              </a:spcBef>
              <a:spcAft>
                <a:spcPts val="500"/>
              </a:spcAft>
            </a:pPr>
            <a:r>
              <a:rPr lang="en-US" b="1" smtClean="0">
                <a:latin typeface="Arial" charset="0"/>
              </a:rPr>
              <a:t>Injuries and property damage caused by the incident: </a:t>
            </a:r>
            <a:r>
              <a:rPr lang="en-US" smtClean="0">
                <a:latin typeface="Arial" charset="0"/>
              </a:rPr>
              <a:t>The glass fragments from the exploding flask severely lacerated the graduate student's right hand and cut her cheek and forehead. The force of the explosion blew her to the floor where she lay stunned and bleeding. The safety glasses she was wearing protected her eyes from glass fragments; otherwise she may have been blinded. The two students with her immediately came to her aid and called an ambulance that transported her to the hospital five minutes away. That night a four-hour surgical operation removed the glass from her face and hand and subsequent surgery restored most, but not all, of the functionality of her hand. She lost the ability to move her thumb. She also underwent multiple plastic surgery operations to improved her appearance.</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6C2A652-E8BA-4468-B7CB-29082D5BD31F}" type="slidenum">
              <a:rPr lang="en-US"/>
              <a:pPr/>
              <a:t>10</a:t>
            </a:fld>
            <a:endParaRPr lang="en-US"/>
          </a:p>
        </p:txBody>
      </p:sp>
      <p:sp>
        <p:nvSpPr>
          <p:cNvPr id="110595" name="Rectangle 2"/>
          <p:cNvSpPr>
            <a:spLocks noGrp="1" noRot="1" noChangeAspect="1" noChangeArrowheads="1" noTextEdit="1"/>
          </p:cNvSpPr>
          <p:nvPr>
            <p:ph type="sldImg"/>
          </p:nvPr>
        </p:nvSpPr>
        <p:spPr>
          <a:xfrm>
            <a:off x="914400" y="744538"/>
            <a:ext cx="4960938" cy="3722687"/>
          </a:xfrm>
          <a:ln/>
        </p:spPr>
      </p:sp>
      <p:sp>
        <p:nvSpPr>
          <p:cNvPr id="110596" name="Rectangle 3"/>
          <p:cNvSpPr>
            <a:spLocks noGrp="1" noChangeArrowheads="1"/>
          </p:cNvSpPr>
          <p:nvPr>
            <p:ph type="body" idx="1"/>
          </p:nvPr>
        </p:nvSpPr>
        <p:spPr>
          <a:noFill/>
          <a:ln/>
        </p:spPr>
        <p:txBody>
          <a:bodyPr/>
          <a:lstStyle/>
          <a:p>
            <a:r>
              <a:rPr lang="en-US" sz="1600" b="1" smtClean="0">
                <a:solidFill>
                  <a:srgbClr val="FF0000"/>
                </a:solidFill>
              </a:rPr>
              <a:t>All chemicals should be regarded as potentially dangerous</a:t>
            </a:r>
          </a:p>
          <a:p>
            <a:r>
              <a:rPr lang="en-US" sz="1600" smtClean="0"/>
              <a:t> - Before working with chemicals with which you are unfamiliar, consult the </a:t>
            </a:r>
            <a:r>
              <a:rPr lang="en-US" sz="1600" b="1" u="sng" smtClean="0">
                <a:solidFill>
                  <a:schemeClr val="accent2"/>
                </a:solidFill>
              </a:rPr>
              <a:t>MSDS</a:t>
            </a:r>
            <a:r>
              <a:rPr lang="en-US" sz="1600" smtClean="0"/>
              <a:t> and familiarize yourself with the properties and the hazards associated with the use of that chemical</a:t>
            </a:r>
          </a:p>
          <a:p>
            <a:r>
              <a:rPr lang="en-US" sz="1600" smtClean="0"/>
              <a:t> You should become aware of the following possible hazards: </a:t>
            </a:r>
            <a:r>
              <a:rPr lang="en-US" sz="1600" b="1" smtClean="0"/>
              <a:t>toxicity</a:t>
            </a:r>
            <a:r>
              <a:rPr lang="en-US" sz="1600" smtClean="0"/>
              <a:t> (often quoted in terms of the threshold limit value, TLV, given as PPM of air by volume, which should not be exceeded); PEL (OSHA Permissible Exposure Limit)</a:t>
            </a:r>
          </a:p>
          <a:p>
            <a:r>
              <a:rPr lang="en-US" sz="1600" b="1" smtClean="0"/>
              <a:t> Flammability</a:t>
            </a:r>
            <a:r>
              <a:rPr lang="en-US" sz="1600" smtClean="0"/>
              <a:t>; </a:t>
            </a:r>
            <a:r>
              <a:rPr lang="en-US" sz="1600" b="1" smtClean="0"/>
              <a:t>ignition temperatur</a:t>
            </a:r>
            <a:r>
              <a:rPr lang="en-US" sz="1600" smtClean="0"/>
              <a:t>e; and, </a:t>
            </a:r>
            <a:r>
              <a:rPr lang="en-US" sz="1600" b="1" smtClean="0"/>
              <a:t>carcinogenic properties</a:t>
            </a:r>
            <a:r>
              <a:rPr lang="en-US" sz="1600" smtClean="0"/>
              <a:t>; </a:t>
            </a:r>
          </a:p>
          <a:p>
            <a:r>
              <a:rPr lang="en-US" sz="1600" smtClean="0"/>
              <a:t>You should also know the recommended method of disposal for the chemical.</a:t>
            </a:r>
          </a:p>
          <a:p>
            <a:endParaRPr lang="en-US" sz="16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5D5FE107-DD96-411F-A498-00591AAF1B83}" type="slidenum">
              <a:rPr lang="en-US"/>
              <a:pPr/>
              <a:t>82</a:t>
            </a:fld>
            <a:endParaRPr lang="en-US"/>
          </a:p>
        </p:txBody>
      </p:sp>
      <p:sp>
        <p:nvSpPr>
          <p:cNvPr id="189443" name="Rectangle 2"/>
          <p:cNvSpPr>
            <a:spLocks noGrp="1" noRot="1" noChangeAspect="1" noChangeArrowheads="1" noTextEdit="1"/>
          </p:cNvSpPr>
          <p:nvPr>
            <p:ph type="sldImg"/>
          </p:nvPr>
        </p:nvSpPr>
        <p:spPr>
          <a:xfrm>
            <a:off x="914400" y="744538"/>
            <a:ext cx="4960938" cy="3722687"/>
          </a:xfrm>
          <a:ln/>
        </p:spPr>
      </p:sp>
      <p:sp>
        <p:nvSpPr>
          <p:cNvPr id="189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AC8982A3-7E93-494F-85DA-879227FEC368}" type="slidenum">
              <a:rPr lang="en-US"/>
              <a:pPr/>
              <a:t>83</a:t>
            </a:fld>
            <a:endParaRPr lang="en-US"/>
          </a:p>
        </p:txBody>
      </p:sp>
      <p:sp>
        <p:nvSpPr>
          <p:cNvPr id="198659" name="Rectangle 2"/>
          <p:cNvSpPr>
            <a:spLocks noGrp="1" noRot="1" noChangeAspect="1" noChangeArrowheads="1" noTextEdit="1"/>
          </p:cNvSpPr>
          <p:nvPr>
            <p:ph type="sldImg"/>
          </p:nvPr>
        </p:nvSpPr>
        <p:spPr>
          <a:xfrm>
            <a:off x="914400" y="744538"/>
            <a:ext cx="4960938" cy="3722687"/>
          </a:xfrm>
          <a:ln/>
        </p:spPr>
      </p:sp>
      <p:sp>
        <p:nvSpPr>
          <p:cNvPr id="198660" name="Rectangle 3"/>
          <p:cNvSpPr>
            <a:spLocks noGrp="1" noChangeArrowheads="1"/>
          </p:cNvSpPr>
          <p:nvPr>
            <p:ph type="body" idx="1"/>
          </p:nvPr>
        </p:nvSpPr>
        <p:spPr>
          <a:noFill/>
          <a:ln/>
        </p:spPr>
        <p:txBody>
          <a:bodyPr/>
          <a:lstStyle/>
          <a:p>
            <a:r>
              <a:rPr lang="en-US" sz="2400" smtClean="0"/>
              <a:t>The link has a presentation on fire hazards.</a:t>
            </a:r>
          </a:p>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908E84F9-4522-41CF-965B-3A8D14100185}" type="slidenum">
              <a:rPr lang="en-US"/>
              <a:pPr/>
              <a:t>84</a:t>
            </a:fld>
            <a:endParaRPr lang="en-US"/>
          </a:p>
        </p:txBody>
      </p:sp>
      <p:sp>
        <p:nvSpPr>
          <p:cNvPr id="199683" name="Rectangle 2"/>
          <p:cNvSpPr>
            <a:spLocks noGrp="1" noRot="1" noChangeAspect="1" noChangeArrowheads="1" noTextEdit="1"/>
          </p:cNvSpPr>
          <p:nvPr>
            <p:ph type="sldImg"/>
          </p:nvPr>
        </p:nvSpPr>
        <p:spPr>
          <a:xfrm>
            <a:off x="914400" y="744538"/>
            <a:ext cx="4960938" cy="3722687"/>
          </a:xfrm>
          <a:ln/>
        </p:spPr>
      </p:sp>
      <p:sp>
        <p:nvSpPr>
          <p:cNvPr id="199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13405872-5AFC-4198-AE6A-C2B442C0C13A}" type="slidenum">
              <a:rPr lang="en-US"/>
              <a:pPr/>
              <a:t>85</a:t>
            </a:fld>
            <a:endParaRPr lang="en-US"/>
          </a:p>
        </p:txBody>
      </p:sp>
      <p:sp>
        <p:nvSpPr>
          <p:cNvPr id="200707" name="Rectangle 2"/>
          <p:cNvSpPr>
            <a:spLocks noGrp="1" noRot="1" noChangeAspect="1" noChangeArrowheads="1" noTextEdit="1"/>
          </p:cNvSpPr>
          <p:nvPr>
            <p:ph type="sldImg"/>
          </p:nvPr>
        </p:nvSpPr>
        <p:spPr>
          <a:xfrm>
            <a:off x="914400" y="744538"/>
            <a:ext cx="4960938" cy="3722687"/>
          </a:xfrm>
          <a:ln/>
        </p:spPr>
      </p:sp>
      <p:sp>
        <p:nvSpPr>
          <p:cNvPr id="2007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6C2A652-E8BA-4468-B7CB-29082D5BD31F}" type="slidenum">
              <a:rPr lang="en-US"/>
              <a:pPr/>
              <a:t>11</a:t>
            </a:fld>
            <a:endParaRPr lang="en-US"/>
          </a:p>
        </p:txBody>
      </p:sp>
      <p:sp>
        <p:nvSpPr>
          <p:cNvPr id="110595" name="Rectangle 2"/>
          <p:cNvSpPr>
            <a:spLocks noGrp="1" noRot="1" noChangeAspect="1" noChangeArrowheads="1" noTextEdit="1"/>
          </p:cNvSpPr>
          <p:nvPr>
            <p:ph type="sldImg"/>
          </p:nvPr>
        </p:nvSpPr>
        <p:spPr>
          <a:xfrm>
            <a:off x="914400" y="744538"/>
            <a:ext cx="4960938" cy="3722687"/>
          </a:xfrm>
          <a:ln/>
        </p:spPr>
      </p:sp>
      <p:sp>
        <p:nvSpPr>
          <p:cNvPr id="110596" name="Rectangle 3"/>
          <p:cNvSpPr>
            <a:spLocks noGrp="1" noChangeArrowheads="1"/>
          </p:cNvSpPr>
          <p:nvPr>
            <p:ph type="body" idx="1"/>
          </p:nvPr>
        </p:nvSpPr>
        <p:spPr>
          <a:noFill/>
          <a:ln/>
        </p:spPr>
        <p:txBody>
          <a:bodyPr/>
          <a:lstStyle/>
          <a:p>
            <a:r>
              <a:rPr lang="en-US" sz="1600" b="1" smtClean="0">
                <a:solidFill>
                  <a:srgbClr val="FF0000"/>
                </a:solidFill>
              </a:rPr>
              <a:t>All chemicals should be regarded as potentially dangerous</a:t>
            </a:r>
          </a:p>
          <a:p>
            <a:r>
              <a:rPr lang="en-US" sz="1600" smtClean="0"/>
              <a:t> - Before working with chemicals with which you are unfamiliar, consult the </a:t>
            </a:r>
            <a:r>
              <a:rPr lang="en-US" sz="1600" b="1" u="sng" smtClean="0">
                <a:solidFill>
                  <a:schemeClr val="accent2"/>
                </a:solidFill>
              </a:rPr>
              <a:t>MSDS</a:t>
            </a:r>
            <a:r>
              <a:rPr lang="en-US" sz="1600" smtClean="0"/>
              <a:t> and familiarize yourself with the properties and the hazards associated with the use of that chemical</a:t>
            </a:r>
          </a:p>
          <a:p>
            <a:r>
              <a:rPr lang="en-US" sz="1600" smtClean="0"/>
              <a:t> You should become aware of the following possible hazards: </a:t>
            </a:r>
            <a:r>
              <a:rPr lang="en-US" sz="1600" b="1" smtClean="0"/>
              <a:t>toxicity</a:t>
            </a:r>
            <a:r>
              <a:rPr lang="en-US" sz="1600" smtClean="0"/>
              <a:t> (often quoted in terms of the threshold limit value, TLV, given as PPM of air by volume, which should not be exceeded); PEL (OSHA Permissible Exposure Limit)</a:t>
            </a:r>
          </a:p>
          <a:p>
            <a:r>
              <a:rPr lang="en-US" sz="1600" b="1" smtClean="0"/>
              <a:t> Flammability</a:t>
            </a:r>
            <a:r>
              <a:rPr lang="en-US" sz="1600" smtClean="0"/>
              <a:t>; </a:t>
            </a:r>
            <a:r>
              <a:rPr lang="en-US" sz="1600" b="1" smtClean="0"/>
              <a:t>ignition temperatur</a:t>
            </a:r>
            <a:r>
              <a:rPr lang="en-US" sz="1600" smtClean="0"/>
              <a:t>e; and, </a:t>
            </a:r>
            <a:r>
              <a:rPr lang="en-US" sz="1600" b="1" smtClean="0"/>
              <a:t>carcinogenic properties</a:t>
            </a:r>
            <a:r>
              <a:rPr lang="en-US" sz="1600" smtClean="0"/>
              <a:t>; </a:t>
            </a:r>
          </a:p>
          <a:p>
            <a:r>
              <a:rPr lang="en-US" sz="1600" smtClean="0"/>
              <a:t>You should also know the recommended method of disposal for the chemical.</a:t>
            </a:r>
          </a:p>
          <a:p>
            <a:endParaRPr lang="en-US" sz="16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71EACDD-AA98-4126-A49B-4CCD962E9FF5}" type="slidenum">
              <a:rPr lang="en-US"/>
              <a:pPr/>
              <a:t>13</a:t>
            </a:fld>
            <a:endParaRPr lang="en-US"/>
          </a:p>
        </p:txBody>
      </p:sp>
      <p:sp>
        <p:nvSpPr>
          <p:cNvPr id="112643" name="Rectangle 2"/>
          <p:cNvSpPr>
            <a:spLocks noGrp="1" noRot="1" noChangeAspect="1" noChangeArrowheads="1" noTextEdit="1"/>
          </p:cNvSpPr>
          <p:nvPr>
            <p:ph type="sldImg"/>
          </p:nvPr>
        </p:nvSpPr>
        <p:spPr>
          <a:xfrm>
            <a:off x="914400" y="744538"/>
            <a:ext cx="4960938" cy="3722687"/>
          </a:xfrm>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D9B513E-02FA-4DE7-A3D6-D56172B4B0D5}" type="slidenum">
              <a:rPr lang="en-US"/>
              <a:pPr/>
              <a:t>15</a:t>
            </a:fld>
            <a:endParaRPr lang="en-US"/>
          </a:p>
        </p:txBody>
      </p:sp>
      <p:sp>
        <p:nvSpPr>
          <p:cNvPr id="114691" name="Rectangle 2"/>
          <p:cNvSpPr>
            <a:spLocks noGrp="1" noRot="1" noChangeAspect="1" noChangeArrowheads="1" noTextEdit="1"/>
          </p:cNvSpPr>
          <p:nvPr>
            <p:ph type="sldImg"/>
          </p:nvPr>
        </p:nvSpPr>
        <p:spPr>
          <a:xfrm>
            <a:off x="914400" y="744538"/>
            <a:ext cx="4960938" cy="3722687"/>
          </a:xfrm>
          <a:ln/>
        </p:spPr>
      </p:sp>
      <p:sp>
        <p:nvSpPr>
          <p:cNvPr id="114692" name="Rectangle 3"/>
          <p:cNvSpPr>
            <a:spLocks noGrp="1" noChangeArrowheads="1"/>
          </p:cNvSpPr>
          <p:nvPr>
            <p:ph type="body" idx="1"/>
          </p:nvPr>
        </p:nvSpPr>
        <p:spPr>
          <a:noFill/>
          <a:ln/>
        </p:spPr>
        <p:txBody>
          <a:bodyPr/>
          <a:lstStyle/>
          <a:p>
            <a:r>
              <a:rPr lang="en-US" sz="2400" smtClean="0"/>
              <a:t>In most cases, the label on the bottle is sufficiently good. In any case, the label in a chemical container is a </a:t>
            </a:r>
            <a:r>
              <a:rPr lang="en-US" sz="2400" u="sng" smtClean="0"/>
              <a:t>must read</a:t>
            </a:r>
            <a:r>
              <a:rPr lang="en-US" sz="2400" smtClean="0"/>
              <a:t>. An example is given.</a:t>
            </a:r>
          </a:p>
          <a:p>
            <a:endParaRPr lang="en-US" sz="2400" smtClean="0"/>
          </a:p>
          <a:p>
            <a:r>
              <a:rPr lang="en-US" sz="2400" smtClean="0"/>
              <a:t>Conversely, avoid using empty containers to store other chemicals. In any case, storing chemicals in empty containers without removing the label is bad.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E4EAB2D9-3E96-4439-949E-69FA259100FC}"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781D8-E7F8-44ED-8FC4-98CC2A2FFA7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D3FEF26-2828-47FF-8AD1-A00A30B01433}"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982D8-73BB-4EDC-B1EE-2B7FAEF6D9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1" y="609600"/>
            <a:ext cx="5626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3B4B469A-B7A6-4605-B0A7-97A696659DE8}"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9402C1-4A93-4944-921C-64CA181AD8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685800" y="1981200"/>
            <a:ext cx="7772400" cy="4114800"/>
          </a:xfrm>
        </p:spPr>
        <p:txBody>
          <a:bodyPr/>
          <a:lstStyle/>
          <a:p>
            <a:pPr lvl="0"/>
            <a:endParaRPr lang="en-IN" noProof="0" smtClean="0"/>
          </a:p>
        </p:txBody>
      </p:sp>
      <p:sp>
        <p:nvSpPr>
          <p:cNvPr id="4" name="Rectangle 4"/>
          <p:cNvSpPr>
            <a:spLocks noGrp="1" noChangeArrowheads="1"/>
          </p:cNvSpPr>
          <p:nvPr>
            <p:ph type="dt" sz="half" idx="10"/>
          </p:nvPr>
        </p:nvSpPr>
        <p:spPr>
          <a:ln/>
        </p:spPr>
        <p:txBody>
          <a:bodyPr/>
          <a:lstStyle>
            <a:lvl1pPr>
              <a:defRPr/>
            </a:lvl1pPr>
          </a:lstStyle>
          <a:p>
            <a:pPr>
              <a:defRPr/>
            </a:pPr>
            <a:fld id="{8A968B57-47AC-429E-95CA-39429C1D0900}"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0CBBAF-2531-40E6-A80E-3E52F10BB14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Chart Placeholder 2"/>
          <p:cNvSpPr>
            <a:spLocks noGrp="1"/>
          </p:cNvSpPr>
          <p:nvPr>
            <p:ph type="chart" idx="1"/>
          </p:nvPr>
        </p:nvSpPr>
        <p:spPr>
          <a:xfrm>
            <a:off x="685800" y="1981200"/>
            <a:ext cx="7772400" cy="4114800"/>
          </a:xfrm>
        </p:spPr>
        <p:txBody>
          <a:bodyPr/>
          <a:lstStyle/>
          <a:p>
            <a:pPr lvl="0"/>
            <a:endParaRPr lang="en-IN" noProof="0" smtClean="0"/>
          </a:p>
        </p:txBody>
      </p:sp>
      <p:sp>
        <p:nvSpPr>
          <p:cNvPr id="4" name="Rectangle 4"/>
          <p:cNvSpPr>
            <a:spLocks noGrp="1" noChangeArrowheads="1"/>
          </p:cNvSpPr>
          <p:nvPr>
            <p:ph type="dt" sz="half" idx="10"/>
          </p:nvPr>
        </p:nvSpPr>
        <p:spPr>
          <a:ln/>
        </p:spPr>
        <p:txBody>
          <a:bodyPr/>
          <a:lstStyle>
            <a:lvl1pPr>
              <a:defRPr/>
            </a:lvl1pPr>
          </a:lstStyle>
          <a:p>
            <a:pPr>
              <a:defRPr/>
            </a:pPr>
            <a:fld id="{083C2FF2-6240-45D6-BCC7-54C4B29C053D}"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4CA4E-D449-4FDA-B682-D5DC765E6F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79970766-7D5C-42BE-B178-9502FD08E0A8}"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14DE92-D36E-4BB3-B99D-417D658094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16D336C-286E-4BCE-9576-512E48CF484D}" type="datetime1">
              <a:rPr lang="en-US" smtClean="0"/>
              <a:pPr>
                <a:defRPr/>
              </a:pPr>
              <a:t>3/30/2012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5C1F92-CA49-49E3-9F53-E75FD30B899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73600" y="1981200"/>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65D19DBA-2C4B-45C8-B221-F9761E9F0EE9}" type="datetime1">
              <a:rPr lang="en-US" smtClean="0"/>
              <a:pPr>
                <a:defRPr/>
              </a:pPr>
              <a:t>3/30/2012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8FF938-68BC-40CC-B061-B7425143C1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6182EF7E-57F1-4C4A-A3D3-5253EEFF1BB5}" type="datetime1">
              <a:rPr lang="en-US" smtClean="0"/>
              <a:pPr>
                <a:defRPr/>
              </a:pPr>
              <a:t>3/30/2012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668F49-5494-4D81-B406-36AC8ECB36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DFC1DCA1-AE38-4372-9041-559BE024EA29}" type="datetime1">
              <a:rPr lang="en-US" smtClean="0"/>
              <a:pPr>
                <a:defRPr/>
              </a:pPr>
              <a:t>3/30/2012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D853AD-B8A4-4F07-952D-1E32E668A21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076FC99-E870-41EC-B0FA-7CABDCE06339}" type="datetime1">
              <a:rPr lang="en-US" smtClean="0"/>
              <a:pPr>
                <a:defRPr/>
              </a:pPr>
              <a:t>3/30/2012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431E54-B6AE-41B6-A111-7688FE7B9E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665DBA-83AB-4B35-BAF4-8B9F48BB997D}" type="datetime1">
              <a:rPr lang="en-US" smtClean="0"/>
              <a:pPr>
                <a:defRPr/>
              </a:pPr>
              <a:t>3/30/2012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A429B6-1D4D-4119-8BFD-884AEF7716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D6905F8-2C2B-4BAE-AA1C-4E3BB1886EB1}" type="datetime1">
              <a:rPr lang="en-US" smtClean="0"/>
              <a:pPr>
                <a:defRPr/>
              </a:pPr>
              <a:t>3/30/2012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EDDED2-266D-46FA-8BF2-E44655B6F65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fld id="{F57BC921-6230-41BB-8F6F-7DB69ACA361D}" type="datetime1">
              <a:rPr lang="en-US" smtClean="0"/>
              <a:pPr>
                <a:defRPr/>
              </a:pPr>
              <a:t>3/30/2012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90A92EA2-809A-456C-A658-3C991DD05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pc.iisc.ernet.in/~ashoka/safety/safety.pptx"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ipc.iisc.ernet.i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lpi.com/msds/ref/hypoxia.html" TargetMode="External"/><Relationship Id="rId7" Type="http://schemas.openxmlformats.org/officeDocument/2006/relationships/hyperlink" Target="http://ipc.iisc.ernet.in/~ashoka/safety/camphormsds.htm" TargetMode="External"/><Relationship Id="rId2" Type="http://schemas.openxmlformats.org/officeDocument/2006/relationships/hyperlink" Target="http://www.ilpi.com/msds/ref/index.html" TargetMode="External"/><Relationship Id="rId1" Type="http://schemas.openxmlformats.org/officeDocument/2006/relationships/slideLayout" Target="../slideLayouts/slideLayout2.xml"/><Relationship Id="rId6" Type="http://schemas.openxmlformats.org/officeDocument/2006/relationships/hyperlink" Target="http://www.ilpi.com/msds/ref/poison.html" TargetMode="External"/><Relationship Id="rId5" Type="http://schemas.openxmlformats.org/officeDocument/2006/relationships/hyperlink" Target="http://www.ilpi.com/msds/ref/carbonmonoxide.html" TargetMode="External"/><Relationship Id="rId4" Type="http://schemas.openxmlformats.org/officeDocument/2006/relationships/hyperlink" Target="http://www.ilpi.com/msds/ref/asphyxiant.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chemistry.osu.edu/files/ehs/genericchp.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ipc.iisc.ernet.in/~ashoka/safety/Incompatible%20chemicals%20OSU%20Lab%20Safety%20Manual.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ipc.iisc.ernet.in/~ashoka/safety/dartmouth.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ath.ac.uk/internal/bio-sci/bbsafe/cmt.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ipc.iisc.ernet.in/~ashoka/safety/Hazardous%20Substances99.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pc.iisc.ernet.in/~ashoka/safety/Incompatible%20chemicals%20OSU%20Lab%20Safety%20Manual.ht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ipc.iisc.ernet.in/~ashoka/safety/ethervap2.gi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7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7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46.wmf"/><Relationship Id="rId4" Type="http://schemas.openxmlformats.org/officeDocument/2006/relationships/image" Target="../media/image45.wmf"/></Relationships>
</file>

<file path=ppt/slides/_rels/slide7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5.xml"/><Relationship Id="rId4" Type="http://schemas.openxmlformats.org/officeDocument/2006/relationships/slide" Target="slide4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ilpi.com/safety/extinguishers.html"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80.xml"/><Relationship Id="rId4" Type="http://schemas.openxmlformats.org/officeDocument/2006/relationships/slide" Target="slide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fld id="{010FC62B-6F78-4750-81AD-265AFE1FCEDC}" type="datetime1">
              <a:rPr lang="en-US" smtClean="0"/>
              <a:pPr>
                <a:defRPr/>
              </a:pPr>
              <a:t>3/30/2012</a:t>
            </a:fld>
            <a:endParaRPr lang="en-US"/>
          </a:p>
        </p:txBody>
      </p:sp>
      <p:sp>
        <p:nvSpPr>
          <p:cNvPr id="7" name="Slide Number Placeholder 3"/>
          <p:cNvSpPr>
            <a:spLocks noGrp="1"/>
          </p:cNvSpPr>
          <p:nvPr>
            <p:ph type="sldNum" sz="quarter" idx="12"/>
          </p:nvPr>
        </p:nvSpPr>
        <p:spPr/>
        <p:txBody>
          <a:bodyPr/>
          <a:lstStyle/>
          <a:p>
            <a:pPr>
              <a:defRPr/>
            </a:pPr>
            <a:fld id="{2D5879D4-4EAA-4E2E-8215-70A0396753BF}" type="slidenum">
              <a:rPr lang="en-US"/>
              <a:pPr>
                <a:defRPr/>
              </a:pPr>
              <a:t>1</a:t>
            </a:fld>
            <a:endParaRPr lang="en-US"/>
          </a:p>
        </p:txBody>
      </p:sp>
      <p:sp>
        <p:nvSpPr>
          <p:cNvPr id="5124" name="Rectangle 2"/>
          <p:cNvSpPr>
            <a:spLocks noChangeArrowheads="1"/>
          </p:cNvSpPr>
          <p:nvPr/>
        </p:nvSpPr>
        <p:spPr bwMode="auto">
          <a:xfrm>
            <a:off x="838200" y="1524000"/>
            <a:ext cx="7518400" cy="2400300"/>
          </a:xfrm>
          <a:prstGeom prst="rect">
            <a:avLst/>
          </a:prstGeom>
          <a:solidFill>
            <a:schemeClr val="accent1">
              <a:alpha val="50195"/>
            </a:schemeClr>
          </a:solidFill>
          <a:ln w="12700">
            <a:solidFill>
              <a:schemeClr val="tx1"/>
            </a:solidFill>
            <a:miter lim="800000"/>
            <a:headEnd/>
            <a:tailEnd/>
          </a:ln>
        </p:spPr>
        <p:txBody>
          <a:bodyPr wrap="none" anchor="ctr"/>
          <a:lstStyle/>
          <a:p>
            <a:endParaRPr lang="en-IN"/>
          </a:p>
        </p:txBody>
      </p:sp>
      <p:sp>
        <p:nvSpPr>
          <p:cNvPr id="97283" name="Rectangle 3"/>
          <p:cNvSpPr>
            <a:spLocks noChangeArrowheads="1"/>
          </p:cNvSpPr>
          <p:nvPr/>
        </p:nvSpPr>
        <p:spPr bwMode="auto">
          <a:xfrm>
            <a:off x="1295400" y="1676400"/>
            <a:ext cx="6400800" cy="1570303"/>
          </a:xfrm>
          <a:prstGeom prst="rect">
            <a:avLst/>
          </a:prstGeom>
          <a:noFill/>
          <a:ln w="9525">
            <a:noFill/>
            <a:miter lim="800000"/>
            <a:headEnd/>
            <a:tailEnd/>
          </a:ln>
          <a:effectLst/>
        </p:spPr>
        <p:txBody>
          <a:bodyPr lIns="92075" tIns="46038" rIns="92075" bIns="46038">
            <a:spAutoFit/>
          </a:bodyPr>
          <a:lstStyle/>
          <a:p>
            <a:pPr algn="ctr">
              <a:defRPr/>
            </a:pPr>
            <a:r>
              <a:rPr lang="en-US" sz="4800" dirty="0">
                <a:solidFill>
                  <a:schemeClr val="accent2"/>
                </a:solidFill>
                <a:effectLst>
                  <a:outerShdw blurRad="38100" dist="38100" dir="2700000" algn="tl">
                    <a:srgbClr val="C0C0C0"/>
                  </a:outerShdw>
                </a:effectLst>
                <a:latin typeface="Arial Rounded MT Bold" pitchFamily="34" charset="0"/>
              </a:rPr>
              <a:t>LABORATORY SAFETY</a:t>
            </a:r>
          </a:p>
        </p:txBody>
      </p:sp>
      <p:sp>
        <p:nvSpPr>
          <p:cNvPr id="97284" name="Rectangle 4"/>
          <p:cNvSpPr>
            <a:spLocks noChangeArrowheads="1"/>
          </p:cNvSpPr>
          <p:nvPr/>
        </p:nvSpPr>
        <p:spPr bwMode="auto">
          <a:xfrm>
            <a:off x="1974883" y="351235"/>
            <a:ext cx="4643899" cy="1077860"/>
          </a:xfrm>
          <a:prstGeom prst="rect">
            <a:avLst/>
          </a:prstGeom>
          <a:noFill/>
          <a:ln w="9525">
            <a:noFill/>
            <a:miter lim="800000"/>
            <a:headEnd/>
            <a:tailEnd/>
          </a:ln>
          <a:effectLst/>
        </p:spPr>
        <p:txBody>
          <a:bodyPr wrap="none" lIns="92075" tIns="46038" rIns="92075" bIns="46038">
            <a:spAutoFit/>
          </a:bodyPr>
          <a:lstStyle/>
          <a:p>
            <a:pPr algn="ctr">
              <a:defRPr/>
            </a:pPr>
            <a:r>
              <a:rPr lang="en-US" sz="3200" dirty="0">
                <a:solidFill>
                  <a:schemeClr val="accent2"/>
                </a:solidFill>
                <a:effectLst>
                  <a:outerShdw blurRad="38100" dist="38100" dir="2700000" algn="tl">
                    <a:srgbClr val="C0C0C0"/>
                  </a:outerShdw>
                </a:effectLst>
                <a:latin typeface="Arial Rounded MT Bold" pitchFamily="34" charset="0"/>
              </a:rPr>
              <a:t>CHEMICAL SCIENCES</a:t>
            </a:r>
          </a:p>
          <a:p>
            <a:pPr algn="ctr">
              <a:defRPr/>
            </a:pPr>
            <a:r>
              <a:rPr lang="en-US" sz="3200" dirty="0">
                <a:solidFill>
                  <a:schemeClr val="accent2"/>
                </a:solidFill>
                <a:effectLst>
                  <a:outerShdw blurRad="38100" dist="38100" dir="2700000" algn="tl">
                    <a:srgbClr val="C0C0C0"/>
                  </a:outerShdw>
                </a:effectLst>
                <a:latin typeface="Arial Rounded MT Bold" pitchFamily="34" charset="0"/>
              </a:rPr>
              <a:t>DIVISION</a:t>
            </a:r>
          </a:p>
        </p:txBody>
      </p:sp>
      <p:sp>
        <p:nvSpPr>
          <p:cNvPr id="9" name="TextBox 8"/>
          <p:cNvSpPr txBox="1"/>
          <p:nvPr/>
        </p:nvSpPr>
        <p:spPr>
          <a:xfrm>
            <a:off x="440772" y="4800600"/>
            <a:ext cx="8340617" cy="461665"/>
          </a:xfrm>
          <a:prstGeom prst="rect">
            <a:avLst/>
          </a:prstGeom>
          <a:noFill/>
        </p:spPr>
        <p:txBody>
          <a:bodyPr wrap="none" rtlCol="0">
            <a:spAutoFit/>
          </a:bodyPr>
          <a:lstStyle/>
          <a:p>
            <a:pPr algn="ctr"/>
            <a:r>
              <a:rPr lang="en-US" dirty="0" smtClean="0">
                <a:solidFill>
                  <a:srgbClr val="FF0000"/>
                </a:solidFill>
                <a:latin typeface="Arial Black" pitchFamily="34" charset="0"/>
                <a:hlinkClick r:id="rId3"/>
              </a:rPr>
              <a:t>http://ipc.iisc.ernet.in/~ashoka/safety/safety.pptx</a:t>
            </a:r>
            <a:endParaRPr lang="en-US" dirty="0" smtClean="0">
              <a:solidFill>
                <a:srgbClr val="FF0000"/>
              </a:solidFill>
              <a:latin typeface="Arial Black" pitchFamily="34" charset="0"/>
              <a:hlinkClick r:id="rId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D1344728-412A-4B8C-ABCC-E1735B08E366}"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1DED8BED-089F-44E7-93A8-927F07B16242}" type="slidenum">
              <a:rPr lang="en-US"/>
              <a:pPr>
                <a:defRPr/>
              </a:pPr>
              <a:t>10</a:t>
            </a:fld>
            <a:endParaRPr lang="en-US"/>
          </a:p>
        </p:txBody>
      </p:sp>
      <p:sp>
        <p:nvSpPr>
          <p:cNvPr id="13316" name="Rectangle 2"/>
          <p:cNvSpPr>
            <a:spLocks noGrp="1" noChangeArrowheads="1"/>
          </p:cNvSpPr>
          <p:nvPr>
            <p:ph type="title"/>
          </p:nvPr>
        </p:nvSpPr>
        <p:spPr>
          <a:xfrm>
            <a:off x="685800" y="228600"/>
            <a:ext cx="7772400" cy="1085850"/>
          </a:xfrm>
        </p:spPr>
        <p:txBody>
          <a:bodyPr/>
          <a:lstStyle/>
          <a:p>
            <a:r>
              <a:rPr lang="en-US" smtClean="0"/>
              <a:t>Chemicals</a:t>
            </a:r>
          </a:p>
        </p:txBody>
      </p:sp>
      <p:sp>
        <p:nvSpPr>
          <p:cNvPr id="7171" name="Rectangle 3"/>
          <p:cNvSpPr>
            <a:spLocks noGrp="1" noChangeArrowheads="1"/>
          </p:cNvSpPr>
          <p:nvPr>
            <p:ph type="body" idx="1"/>
          </p:nvPr>
        </p:nvSpPr>
        <p:spPr>
          <a:xfrm>
            <a:off x="711200" y="1428750"/>
            <a:ext cx="7518400" cy="2286000"/>
          </a:xfrm>
        </p:spPr>
        <p:txBody>
          <a:bodyPr/>
          <a:lstStyle/>
          <a:p>
            <a:pPr>
              <a:buFont typeface="Monotype Sorts" pitchFamily="2" charset="2"/>
              <a:buChar char="*"/>
            </a:pPr>
            <a:r>
              <a:rPr lang="en-US" dirty="0" smtClean="0">
                <a:solidFill>
                  <a:srgbClr val="FF3300"/>
                </a:solidFill>
              </a:rPr>
              <a:t>Potential Danger</a:t>
            </a:r>
          </a:p>
          <a:p>
            <a:pPr lvl="1"/>
            <a:r>
              <a:rPr lang="en-US" dirty="0" smtClean="0"/>
              <a:t>Explosives</a:t>
            </a:r>
          </a:p>
          <a:p>
            <a:pPr lvl="1"/>
            <a:r>
              <a:rPr lang="en-US" dirty="0" smtClean="0"/>
              <a:t>Flammables</a:t>
            </a:r>
          </a:p>
          <a:p>
            <a:pPr lvl="1"/>
            <a:r>
              <a:rPr lang="en-US" dirty="0" smtClean="0"/>
              <a:t>Poisons, Carcinogens, Irritants Mutagens: CO, C</a:t>
            </a:r>
            <a:r>
              <a:rPr lang="en-US" baseline="-25000" dirty="0" smtClean="0"/>
              <a:t>6</a:t>
            </a:r>
            <a:r>
              <a:rPr lang="en-US" dirty="0" smtClean="0"/>
              <a:t>H</a:t>
            </a:r>
            <a:r>
              <a:rPr lang="en-US" baseline="-25000" dirty="0" smtClean="0"/>
              <a:t>6</a:t>
            </a:r>
            <a:r>
              <a:rPr lang="en-US" dirty="0" smtClean="0"/>
              <a:t>, etc..</a:t>
            </a:r>
          </a:p>
          <a:p>
            <a:pPr lvl="1"/>
            <a:endParaRPr lang="en-US" dirty="0" smtClean="0"/>
          </a:p>
          <a:p>
            <a:pPr>
              <a:buFont typeface="Monotype Sorts" pitchFamily="2" charset="2"/>
              <a:buChar char="+"/>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BE2834BE-2E56-4510-9692-1573880883B1}"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1DED8BED-089F-44E7-93A8-927F07B16242}" type="slidenum">
              <a:rPr lang="en-US"/>
              <a:pPr>
                <a:defRPr/>
              </a:pPr>
              <a:t>11</a:t>
            </a:fld>
            <a:endParaRPr lang="en-US"/>
          </a:p>
        </p:txBody>
      </p:sp>
      <p:sp>
        <p:nvSpPr>
          <p:cNvPr id="13316" name="Rectangle 2"/>
          <p:cNvSpPr>
            <a:spLocks noGrp="1" noChangeArrowheads="1"/>
          </p:cNvSpPr>
          <p:nvPr>
            <p:ph type="title"/>
          </p:nvPr>
        </p:nvSpPr>
        <p:spPr>
          <a:xfrm>
            <a:off x="685800" y="228600"/>
            <a:ext cx="7772400" cy="1085850"/>
          </a:xfrm>
        </p:spPr>
        <p:txBody>
          <a:bodyPr/>
          <a:lstStyle/>
          <a:p>
            <a:r>
              <a:rPr lang="en-US" smtClean="0"/>
              <a:t>Chemicals</a:t>
            </a:r>
          </a:p>
        </p:txBody>
      </p:sp>
      <p:sp>
        <p:nvSpPr>
          <p:cNvPr id="7173" name="Text Box 5"/>
          <p:cNvSpPr txBox="1">
            <a:spLocks noChangeArrowheads="1"/>
          </p:cNvSpPr>
          <p:nvPr/>
        </p:nvSpPr>
        <p:spPr bwMode="auto">
          <a:xfrm>
            <a:off x="1524000" y="2362200"/>
            <a:ext cx="6502400" cy="2653034"/>
          </a:xfrm>
          <a:prstGeom prst="rect">
            <a:avLst/>
          </a:prstGeom>
          <a:noFill/>
          <a:ln w="9525">
            <a:noFill/>
            <a:miter lim="800000"/>
            <a:headEnd/>
            <a:tailEnd/>
          </a:ln>
        </p:spPr>
        <p:txBody>
          <a:bodyPr>
            <a:spAutoFit/>
          </a:bodyPr>
          <a:lstStyle/>
          <a:p>
            <a:pPr>
              <a:spcBef>
                <a:spcPct val="20000"/>
              </a:spcBef>
              <a:buFont typeface="Monotype Sorts" pitchFamily="2" charset="2"/>
              <a:buChar char="+"/>
            </a:pPr>
            <a:r>
              <a:rPr lang="en-US" sz="3200" dirty="0">
                <a:solidFill>
                  <a:schemeClr val="accent2"/>
                </a:solidFill>
                <a:latin typeface="Times New Roman" pitchFamily="18" charset="0"/>
              </a:rPr>
              <a:t>Proper Response</a:t>
            </a:r>
          </a:p>
          <a:p>
            <a:pPr lvl="1">
              <a:spcBef>
                <a:spcPct val="20000"/>
              </a:spcBef>
              <a:buFontTx/>
              <a:buChar char="–"/>
            </a:pPr>
            <a:r>
              <a:rPr lang="en-US" sz="2800" dirty="0">
                <a:latin typeface="Times New Roman" pitchFamily="18" charset="0"/>
              </a:rPr>
              <a:t>Appropriate Storage</a:t>
            </a:r>
          </a:p>
          <a:p>
            <a:pPr lvl="1">
              <a:spcBef>
                <a:spcPct val="20000"/>
              </a:spcBef>
              <a:buFontTx/>
              <a:buChar char="–"/>
            </a:pPr>
            <a:r>
              <a:rPr lang="en-US" sz="2800" dirty="0">
                <a:latin typeface="Times New Roman" pitchFamily="18" charset="0"/>
              </a:rPr>
              <a:t>Careful Transport </a:t>
            </a:r>
          </a:p>
          <a:p>
            <a:pPr lvl="1">
              <a:spcBef>
                <a:spcPct val="20000"/>
              </a:spcBef>
              <a:buFontTx/>
              <a:buChar char="–"/>
            </a:pPr>
            <a:r>
              <a:rPr lang="en-US" sz="2800" dirty="0">
                <a:latin typeface="Times New Roman" pitchFamily="18" charset="0"/>
              </a:rPr>
              <a:t>Minimum Usage </a:t>
            </a:r>
          </a:p>
          <a:p>
            <a:pPr lvl="1">
              <a:spcBef>
                <a:spcPct val="20000"/>
              </a:spcBef>
              <a:buFontTx/>
              <a:buChar char="–"/>
            </a:pPr>
            <a:r>
              <a:rPr lang="en-US" sz="2800" dirty="0">
                <a:latin typeface="Times New Roman" pitchFamily="18" charset="0"/>
              </a:rPr>
              <a:t>Correct Disposal</a:t>
            </a:r>
            <a:endParaRPr lang="en-US" dirty="0">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7C467CC-8CFD-437B-A5B5-B0CA156B56AF}"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12</a:t>
            </a:fld>
            <a:endParaRPr lang="en-US" dirty="0"/>
          </a:p>
        </p:txBody>
      </p:sp>
      <p:sp>
        <p:nvSpPr>
          <p:cNvPr id="6" name="Date Placeholder 3"/>
          <p:cNvSpPr txBox="1">
            <a:spLocks/>
          </p:cNvSpPr>
          <p:nvPr/>
        </p:nvSpPr>
        <p:spPr bwMode="auto">
          <a:xfrm>
            <a:off x="514349" y="8361680"/>
            <a:ext cx="1961029" cy="5791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22F95D6-D63B-415C-BC11-C6662AC2E49C}"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5"/>
          <p:cNvSpPr txBox="1">
            <a:spLocks/>
          </p:cNvSpPr>
          <p:nvPr/>
        </p:nvSpPr>
        <p:spPr bwMode="auto">
          <a:xfrm>
            <a:off x="4914899" y="8361680"/>
            <a:ext cx="1961029" cy="5791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5039D5-388A-44B7-B937-E836280F83FB}"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a:spLocks noGrp="1" noChangeArrowheads="1"/>
          </p:cNvSpPr>
          <p:nvPr>
            <p:ph type="title"/>
          </p:nvPr>
        </p:nvSpPr>
        <p:spPr>
          <a:xfrm>
            <a:off x="533400" y="-152400"/>
            <a:ext cx="8001000" cy="1447800"/>
          </a:xfrm>
        </p:spPr>
        <p:txBody>
          <a:bodyPr/>
          <a:lstStyle/>
          <a:p>
            <a:r>
              <a:rPr lang="en-US" sz="3600" dirty="0">
                <a:solidFill>
                  <a:schemeClr val="accent1"/>
                </a:solidFill>
              </a:rPr>
              <a:t>Materials Safety Data Sheets </a:t>
            </a:r>
            <a:r>
              <a:rPr lang="en-US" sz="3600" dirty="0" smtClean="0">
                <a:solidFill>
                  <a:schemeClr val="accent1"/>
                </a:solidFill>
              </a:rPr>
              <a:t/>
            </a:r>
            <a:br>
              <a:rPr lang="en-US" sz="3600" dirty="0" smtClean="0">
                <a:solidFill>
                  <a:schemeClr val="accent1"/>
                </a:solidFill>
              </a:rPr>
            </a:br>
            <a:r>
              <a:rPr lang="en-US" sz="2800" dirty="0" smtClean="0"/>
              <a:t>MSDS</a:t>
            </a:r>
            <a:endParaRPr lang="en-US" dirty="0"/>
          </a:p>
        </p:txBody>
      </p:sp>
      <p:sp>
        <p:nvSpPr>
          <p:cNvPr id="9" name="Rectangle 3"/>
          <p:cNvSpPr txBox="1">
            <a:spLocks noChangeArrowheads="1"/>
          </p:cNvSpPr>
          <p:nvPr/>
        </p:nvSpPr>
        <p:spPr bwMode="auto">
          <a:xfrm>
            <a:off x="304800" y="1143000"/>
            <a:ext cx="8534401" cy="46824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MSDS </a:t>
            </a:r>
            <a:r>
              <a:rPr kumimoji="0" lang="en-US" sz="3200" b="1" i="0" u="none" strike="noStrike" kern="0" cap="none" spc="0" normalizeH="0" baseline="0" noProof="0" dirty="0" err="1" smtClean="0">
                <a:ln>
                  <a:noFill/>
                </a:ln>
                <a:solidFill>
                  <a:schemeClr val="tx1"/>
                </a:solidFill>
                <a:effectLst/>
                <a:uLnTx/>
                <a:uFillTx/>
                <a:latin typeface="+mn-lt"/>
                <a:ea typeface="+mn-ea"/>
                <a:cs typeface="+mn-cs"/>
              </a:rPr>
              <a:t>Hyperglossary</a:t>
            </a:r>
            <a:r>
              <a:rPr kumimoji="0" lang="en-US" sz="3200" b="1" i="0" u="none" strike="noStrike" kern="0" cap="none" spc="0" normalizeH="0" baseline="0" noProof="0" dirty="0" smtClean="0">
                <a:ln>
                  <a:noFill/>
                </a:ln>
                <a:solidFill>
                  <a:schemeClr val="tx1"/>
                </a:solidFill>
                <a:effectLst/>
                <a:uLnTx/>
                <a:uFillTx/>
                <a:latin typeface="+mn-lt"/>
                <a:ea typeface="+mn-ea"/>
                <a:cs typeface="+mn-cs"/>
                <a:hlinkClick r:id="rId2"/>
              </a:rPr>
              <a:t> </a:t>
            </a:r>
            <a:r>
              <a:rPr kumimoji="0" lang="en-US" sz="2000" b="1" i="0" u="none" strike="noStrike" kern="0" cap="none" spc="0" normalizeH="0" baseline="0" noProof="0" dirty="0" err="1" smtClean="0">
                <a:ln>
                  <a:noFill/>
                </a:ln>
                <a:solidFill>
                  <a:schemeClr val="tx1"/>
                </a:solidFill>
                <a:effectLst/>
                <a:uLnTx/>
                <a:uFillTx/>
                <a:latin typeface="+mn-lt"/>
                <a:ea typeface="+mn-ea"/>
                <a:cs typeface="+mn-cs"/>
                <a:hlinkClick r:id="rId2"/>
              </a:rPr>
              <a:t>Hyperglossary</a:t>
            </a:r>
            <a:endParaRPr kumimoji="0" lang="en-US" sz="3200" b="1" i="0" u="none" strike="noStrike" kern="0" cap="none" spc="0" normalizeH="0" baseline="0" noProof="0" dirty="0" smtClean="0">
              <a:ln>
                <a:noFill/>
              </a:ln>
              <a:solidFill>
                <a:schemeClr val="tx1"/>
              </a:solidFill>
              <a:effectLst/>
              <a:uLnTx/>
              <a:uFillTx/>
              <a:latin typeface="+mn-lt"/>
              <a:ea typeface="+mn-ea"/>
              <a:cs typeface="+mn-cs"/>
              <a:hlinkClick r:id="rId2"/>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MSDS </a:t>
            </a:r>
            <a:r>
              <a:rPr kumimoji="0" lang="en-US" sz="3200" b="1" i="0" u="none" strike="noStrike" kern="0" cap="none" spc="0" normalizeH="0" baseline="0" noProof="0" dirty="0" err="1" smtClean="0">
                <a:ln>
                  <a:noFill/>
                </a:ln>
                <a:solidFill>
                  <a:schemeClr val="tx1"/>
                </a:solidFill>
                <a:effectLst/>
                <a:uLnTx/>
                <a:uFillTx/>
                <a:latin typeface="+mn-lt"/>
                <a:ea typeface="+mn-ea"/>
                <a:cs typeface="+mn-cs"/>
              </a:rPr>
              <a:t>Demystifier</a:t>
            </a:r>
            <a:r>
              <a:rPr kumimoji="0" lang="en-US" sz="3200" b="1" i="0" u="none" strike="noStrike" kern="0" cap="none" spc="0" normalizeH="0" baseline="0" noProof="0" dirty="0" smtClean="0">
                <a:ln>
                  <a:noFill/>
                </a:ln>
                <a:solidFill>
                  <a:schemeClr val="tx1"/>
                </a:solidFill>
                <a:effectLst/>
                <a:uLnTx/>
                <a:uFillTx/>
                <a:latin typeface="+mn-lt"/>
                <a:ea typeface="+mn-ea"/>
                <a:cs typeface="+mn-cs"/>
              </a:rPr>
              <a:t> </a:t>
            </a:r>
            <a:r>
              <a:rPr kumimoji="0" lang="en-US" sz="1800" b="1" i="0" u="none" strike="noStrike" kern="0" cap="none" spc="0" normalizeH="0" baseline="0" noProof="0" dirty="0" err="1" smtClean="0">
                <a:ln>
                  <a:noFill/>
                </a:ln>
                <a:solidFill>
                  <a:schemeClr val="tx1"/>
                </a:solidFill>
                <a:effectLst/>
                <a:uLnTx/>
                <a:uFillTx/>
                <a:latin typeface="+mn-lt"/>
                <a:ea typeface="+mn-ea"/>
                <a:cs typeface="+mn-cs"/>
                <a:hlinkClick r:id="rId3"/>
              </a:rPr>
              <a:t>Demystifier</a:t>
            </a:r>
            <a:r>
              <a:rPr kumimoji="0" lang="en-US" sz="3200" b="1"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Hypoxia </a:t>
            </a:r>
            <a:r>
              <a:rPr kumimoji="0" lang="en-US" sz="2400" b="0" i="0" u="none" strike="noStrike" kern="0" cap="none" spc="0" normalizeH="0" baseline="0" noProof="0" dirty="0" smtClean="0">
                <a:ln>
                  <a:noFill/>
                </a:ln>
                <a:solidFill>
                  <a:schemeClr val="tx1"/>
                </a:solidFill>
                <a:effectLst/>
                <a:uLnTx/>
                <a:uFillTx/>
                <a:latin typeface="+mn-lt"/>
                <a:ea typeface="+mn-ea"/>
                <a:cs typeface="+mn-cs"/>
              </a:rPr>
              <a:t>Your body isn't getting oxygen, you will die.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If working in an enclosed space or with an </a:t>
            </a:r>
            <a:r>
              <a:rPr kumimoji="0" lang="en-US" sz="2000" b="0" i="0" u="sng" strike="noStrike" kern="0" cap="none" spc="0" normalizeH="0" baseline="0" noProof="0" dirty="0" err="1" smtClean="0">
                <a:ln>
                  <a:noFill/>
                </a:ln>
                <a:solidFill>
                  <a:srgbClr val="0000FF"/>
                </a:solidFill>
                <a:effectLst/>
                <a:uLnTx/>
                <a:uFillTx/>
                <a:latin typeface="+mn-lt"/>
                <a:hlinkClick r:id="rId4"/>
              </a:rPr>
              <a:t>asphyxiant</a:t>
            </a:r>
            <a:r>
              <a:rPr kumimoji="0" lang="en-US" sz="2000" b="0" i="0" u="sng" strike="noStrike" kern="0" cap="none" spc="0" normalizeH="0" baseline="0" noProof="0" dirty="0" smtClean="0">
                <a:ln>
                  <a:noFill/>
                </a:ln>
                <a:solidFill>
                  <a:srgbClr val="0000FF"/>
                </a:solidFill>
                <a:effectLst/>
                <a:uLnTx/>
                <a:uFillTx/>
                <a:latin typeface="+mn-lt"/>
                <a:hlinkClick r:id="rId4"/>
              </a:rPr>
              <a:t>.</a:t>
            </a:r>
            <a:r>
              <a:rPr kumimoji="0" lang="en-US" sz="2000" b="0" i="0" u="none" strike="noStrike" kern="0" cap="none" spc="0" normalizeH="0" baseline="0" noProof="0" dirty="0" smtClean="0">
                <a:ln>
                  <a:noFill/>
                </a:ln>
                <a:solidFill>
                  <a:schemeClr val="tx1"/>
                </a:solidFill>
                <a:effectLst/>
                <a:uLnTx/>
                <a:uFillTx/>
                <a:latin typeface="+mn-lt"/>
              </a:rPr>
              <a:t> Move to a well-ventilated area if you become light-headed, weak or disoriented. </a:t>
            </a:r>
          </a:p>
          <a:p>
            <a:pPr marL="342900" marR="0" lvl="0" indent="-342900" algn="l" defTabSz="914400" rtl="0" eaLnBrk="0" fontAlgn="base" latinLnBrk="0" hangingPunct="0">
              <a:lnSpc>
                <a:spcPct val="100000"/>
              </a:lnSpc>
              <a:spcBef>
                <a:spcPts val="500"/>
              </a:spcBef>
              <a:spcAft>
                <a:spcPts val="50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An example of a chemical causing it is CO. Be sure you understand the dangers of </a:t>
            </a:r>
            <a:r>
              <a:rPr kumimoji="0" lang="en-US" sz="2400" b="0" i="0" u="sng" strike="noStrike" kern="0" cap="none" spc="0" normalizeH="0" baseline="0" noProof="0" dirty="0" smtClean="0">
                <a:ln>
                  <a:noFill/>
                </a:ln>
                <a:solidFill>
                  <a:srgbClr val="0000FF"/>
                </a:solidFill>
                <a:effectLst/>
                <a:uLnTx/>
                <a:uFillTx/>
                <a:latin typeface="+mn-lt"/>
                <a:ea typeface="+mn-ea"/>
                <a:cs typeface="+mn-cs"/>
                <a:hlinkClick r:id="rId5"/>
              </a:rPr>
              <a:t>carbon monoxide</a:t>
            </a:r>
            <a:r>
              <a:rPr kumimoji="0" lang="en-US" sz="2400" b="0" i="0" u="none" strike="noStrike" kern="0" cap="none" spc="0" normalizeH="0" baseline="0" noProof="0" dirty="0" smtClean="0">
                <a:ln>
                  <a:noFill/>
                </a:ln>
                <a:solidFill>
                  <a:schemeClr val="tx1"/>
                </a:solidFill>
                <a:effectLst/>
                <a:uLnTx/>
                <a:uFillTx/>
                <a:latin typeface="+mn-lt"/>
                <a:ea typeface="+mn-ea"/>
                <a:cs typeface="+mn-cs"/>
              </a:rPr>
              <a:t> in the home and workplace. This nasty, invisible, odorless, colorless, gaseous </a:t>
            </a:r>
            <a:r>
              <a:rPr kumimoji="0" lang="en-US" sz="2400" b="0" i="0" u="sng" strike="noStrike" kern="0" cap="none" spc="0" normalizeH="0" baseline="0" noProof="0" dirty="0" smtClean="0">
                <a:ln>
                  <a:noFill/>
                </a:ln>
                <a:solidFill>
                  <a:srgbClr val="0000FF"/>
                </a:solidFill>
                <a:effectLst/>
                <a:uLnTx/>
                <a:uFillTx/>
                <a:latin typeface="+mn-lt"/>
                <a:ea typeface="+mn-ea"/>
                <a:cs typeface="+mn-cs"/>
                <a:hlinkClick r:id="rId6"/>
              </a:rPr>
              <a:t>poison</a:t>
            </a:r>
            <a:r>
              <a:rPr kumimoji="0" lang="en-US" sz="2400" b="0" i="0" u="none" strike="noStrike" kern="0" cap="none" spc="0" normalizeH="0" baseline="0" noProof="0" dirty="0" smtClean="0">
                <a:ln>
                  <a:noFill/>
                </a:ln>
                <a:solidFill>
                  <a:schemeClr val="tx1"/>
                </a:solidFill>
                <a:effectLst/>
                <a:uLnTx/>
                <a:uFillTx/>
                <a:latin typeface="+mn-lt"/>
                <a:ea typeface="+mn-ea"/>
                <a:cs typeface="+mn-cs"/>
              </a:rPr>
              <a:t> can cause hypoxia and death!</a:t>
            </a:r>
          </a:p>
          <a:p>
            <a:pPr marL="342900" marR="0" lvl="0" indent="-342900" algn="l" defTabSz="914400" rtl="0" eaLnBrk="0" fontAlgn="base" latinLnBrk="0" hangingPunct="0">
              <a:lnSpc>
                <a:spcPct val="100000"/>
              </a:lnSpc>
              <a:spcBef>
                <a:spcPts val="500"/>
              </a:spcBef>
              <a:spcAft>
                <a:spcPts val="50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hlinkClick r:id="rId7"/>
              </a:rPr>
              <a:t>Camphor</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endParaRPr kumimoji="0" lang="en-US" sz="32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quarter" idx="10"/>
          </p:nvPr>
        </p:nvSpPr>
        <p:spPr/>
        <p:txBody>
          <a:bodyPr/>
          <a:lstStyle/>
          <a:p>
            <a:pPr>
              <a:defRPr/>
            </a:pPr>
            <a:fld id="{817CC7AB-2F04-44BF-894A-F4F376C68700}" type="datetime1">
              <a:rPr lang="en-US" smtClean="0"/>
              <a:pPr>
                <a:defRPr/>
              </a:pPr>
              <a:t>3/30/2012</a:t>
            </a:fld>
            <a:endParaRPr lang="en-US"/>
          </a:p>
        </p:txBody>
      </p:sp>
      <p:sp>
        <p:nvSpPr>
          <p:cNvPr id="16" name="Slide Number Placeholder 3"/>
          <p:cNvSpPr>
            <a:spLocks noGrp="1"/>
          </p:cNvSpPr>
          <p:nvPr>
            <p:ph type="sldNum" sz="quarter" idx="12"/>
          </p:nvPr>
        </p:nvSpPr>
        <p:spPr/>
        <p:txBody>
          <a:bodyPr/>
          <a:lstStyle/>
          <a:p>
            <a:pPr>
              <a:defRPr/>
            </a:pPr>
            <a:fld id="{97342414-B68A-4D7B-B39D-08E99599BAED}" type="slidenum">
              <a:rPr lang="en-US"/>
              <a:pPr>
                <a:defRPr/>
              </a:pPr>
              <a:t>13</a:t>
            </a:fld>
            <a:endParaRPr lang="en-US"/>
          </a:p>
        </p:txBody>
      </p:sp>
      <p:sp>
        <p:nvSpPr>
          <p:cNvPr id="15364" name="Rectangle 1026"/>
          <p:cNvSpPr>
            <a:spLocks noChangeArrowheads="1"/>
          </p:cNvSpPr>
          <p:nvPr/>
        </p:nvSpPr>
        <p:spPr bwMode="auto">
          <a:xfrm>
            <a:off x="3352800" y="762000"/>
            <a:ext cx="2336800" cy="685800"/>
          </a:xfrm>
          <a:prstGeom prst="rect">
            <a:avLst/>
          </a:prstGeom>
          <a:solidFill>
            <a:srgbClr val="FFFFCC">
              <a:alpha val="50195"/>
            </a:srgbClr>
          </a:solidFill>
          <a:ln w="12700">
            <a:solidFill>
              <a:schemeClr val="tx1"/>
            </a:solidFill>
            <a:miter lim="800000"/>
            <a:headEnd/>
            <a:tailEnd/>
          </a:ln>
        </p:spPr>
        <p:txBody>
          <a:bodyPr wrap="none" anchor="ctr"/>
          <a:lstStyle/>
          <a:p>
            <a:endParaRPr lang="en-IN"/>
          </a:p>
        </p:txBody>
      </p:sp>
      <p:sp>
        <p:nvSpPr>
          <p:cNvPr id="102403" name="Rectangle 1027"/>
          <p:cNvSpPr>
            <a:spLocks noChangeArrowheads="1"/>
          </p:cNvSpPr>
          <p:nvPr/>
        </p:nvSpPr>
        <p:spPr bwMode="auto">
          <a:xfrm>
            <a:off x="289985" y="105967"/>
            <a:ext cx="8674100" cy="708528"/>
          </a:xfrm>
          <a:prstGeom prst="rect">
            <a:avLst/>
          </a:prstGeom>
          <a:noFill/>
          <a:ln w="9525">
            <a:noFill/>
            <a:miter lim="800000"/>
            <a:headEnd/>
            <a:tailEnd/>
          </a:ln>
          <a:effectLst/>
        </p:spPr>
        <p:txBody>
          <a:bodyPr lIns="92075" tIns="46038" rIns="92075" bIns="46038">
            <a:spAutoFit/>
          </a:bodyPr>
          <a:lstStyle/>
          <a:p>
            <a:pPr>
              <a:defRPr/>
            </a:pPr>
            <a:r>
              <a:rPr lang="en-US" sz="4000">
                <a:solidFill>
                  <a:schemeClr val="accent1"/>
                </a:solidFill>
                <a:effectLst>
                  <a:outerShdw blurRad="38100" dist="38100" dir="2700000" algn="tl">
                    <a:srgbClr val="C0C0C0"/>
                  </a:outerShdw>
                </a:effectLst>
                <a:latin typeface="Arial Rounded MT Bold" pitchFamily="34" charset="0"/>
              </a:rPr>
              <a:t>MATERIAL SAFETY DATA SHEETS</a:t>
            </a:r>
          </a:p>
        </p:txBody>
      </p:sp>
      <p:sp>
        <p:nvSpPr>
          <p:cNvPr id="102404" name="Rectangle 1028"/>
          <p:cNvSpPr>
            <a:spLocks noChangeArrowheads="1"/>
          </p:cNvSpPr>
          <p:nvPr/>
        </p:nvSpPr>
        <p:spPr bwMode="auto">
          <a:xfrm>
            <a:off x="3454400" y="685800"/>
            <a:ext cx="1974900" cy="831639"/>
          </a:xfrm>
          <a:prstGeom prst="rect">
            <a:avLst/>
          </a:prstGeom>
          <a:noFill/>
          <a:ln w="9525">
            <a:noFill/>
            <a:miter lim="800000"/>
            <a:headEnd/>
            <a:tailEnd/>
          </a:ln>
          <a:effectLst/>
        </p:spPr>
        <p:txBody>
          <a:bodyPr wrap="none" lIns="92075" tIns="46038" rIns="92075" bIns="46038">
            <a:spAutoFit/>
          </a:bodyPr>
          <a:lstStyle/>
          <a:p>
            <a:pPr>
              <a:defRPr/>
            </a:pPr>
            <a:r>
              <a:rPr lang="en-US" sz="4800">
                <a:solidFill>
                  <a:srgbClr val="CC0000"/>
                </a:solidFill>
                <a:effectLst>
                  <a:outerShdw blurRad="38100" dist="38100" dir="2700000" algn="tl">
                    <a:srgbClr val="C0C0C0"/>
                  </a:outerShdw>
                </a:effectLst>
                <a:latin typeface="Arial Rounded MT Bold" pitchFamily="34" charset="0"/>
              </a:rPr>
              <a:t>MSDS</a:t>
            </a:r>
          </a:p>
        </p:txBody>
      </p:sp>
      <p:sp>
        <p:nvSpPr>
          <p:cNvPr id="15367" name="Rectangle 1029"/>
          <p:cNvSpPr>
            <a:spLocks noChangeArrowheads="1"/>
          </p:cNvSpPr>
          <p:nvPr/>
        </p:nvSpPr>
        <p:spPr bwMode="auto">
          <a:xfrm>
            <a:off x="381000" y="1600200"/>
            <a:ext cx="8473016" cy="1200971"/>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A </a:t>
            </a:r>
            <a:r>
              <a:rPr lang="en-US" dirty="0">
                <a:solidFill>
                  <a:srgbClr val="CC0000"/>
                </a:solidFill>
                <a:latin typeface="Arial Rounded MT Bold" pitchFamily="34" charset="0"/>
              </a:rPr>
              <a:t>M</a:t>
            </a:r>
            <a:r>
              <a:rPr lang="en-US" dirty="0">
                <a:latin typeface="Arial Rounded MT Bold" pitchFamily="34" charset="0"/>
              </a:rPr>
              <a:t>aterial </a:t>
            </a:r>
            <a:r>
              <a:rPr lang="en-US" dirty="0">
                <a:solidFill>
                  <a:srgbClr val="CC0000"/>
                </a:solidFill>
                <a:latin typeface="Arial Rounded MT Bold" pitchFamily="34" charset="0"/>
              </a:rPr>
              <a:t>S</a:t>
            </a:r>
            <a:r>
              <a:rPr lang="en-US" dirty="0">
                <a:latin typeface="Arial Rounded MT Bold" pitchFamily="34" charset="0"/>
              </a:rPr>
              <a:t>afety </a:t>
            </a:r>
            <a:r>
              <a:rPr lang="en-US" dirty="0">
                <a:solidFill>
                  <a:srgbClr val="CC0000"/>
                </a:solidFill>
                <a:latin typeface="Arial Rounded MT Bold" pitchFamily="34" charset="0"/>
              </a:rPr>
              <a:t>D</a:t>
            </a:r>
            <a:r>
              <a:rPr lang="en-US" dirty="0">
                <a:latin typeface="Arial Rounded MT Bold" pitchFamily="34" charset="0"/>
              </a:rPr>
              <a:t>ata </a:t>
            </a:r>
            <a:r>
              <a:rPr lang="en-US" dirty="0">
                <a:solidFill>
                  <a:srgbClr val="CC0000"/>
                </a:solidFill>
                <a:latin typeface="Arial Rounded MT Bold" pitchFamily="34" charset="0"/>
              </a:rPr>
              <a:t>S</a:t>
            </a:r>
            <a:r>
              <a:rPr lang="en-US" dirty="0">
                <a:latin typeface="Arial Rounded MT Bold" pitchFamily="34" charset="0"/>
              </a:rPr>
              <a:t>heet (MSDS) is a </a:t>
            </a:r>
            <a:r>
              <a:rPr lang="en-US" dirty="0" smtClean="0">
                <a:latin typeface="Arial Rounded MT Bold" pitchFamily="34" charset="0"/>
              </a:rPr>
              <a:t>multipage (for each chemical, several pages are there) </a:t>
            </a:r>
            <a:r>
              <a:rPr lang="en-US" dirty="0">
                <a:latin typeface="Arial Rounded MT Bold" pitchFamily="34" charset="0"/>
              </a:rPr>
              <a:t>document that contains the following information about a chemical.</a:t>
            </a:r>
          </a:p>
        </p:txBody>
      </p:sp>
      <p:sp>
        <p:nvSpPr>
          <p:cNvPr id="15368" name="Rectangle 1030"/>
          <p:cNvSpPr>
            <a:spLocks noChangeArrowheads="1"/>
          </p:cNvSpPr>
          <p:nvPr/>
        </p:nvSpPr>
        <p:spPr bwMode="auto">
          <a:xfrm>
            <a:off x="556684" y="2800350"/>
            <a:ext cx="2075825" cy="462307"/>
          </a:xfrm>
          <a:prstGeom prst="rect">
            <a:avLst/>
          </a:prstGeom>
          <a:noFill/>
          <a:ln w="9525">
            <a:noFill/>
            <a:miter lim="800000"/>
            <a:headEnd/>
            <a:tailEnd/>
          </a:ln>
        </p:spPr>
        <p:txBody>
          <a:bodyPr wrap="none" lIns="92075" tIns="46038" rIns="92075" bIns="46038">
            <a:spAutoFit/>
          </a:bodyPr>
          <a:lstStyle/>
          <a:p>
            <a:r>
              <a:rPr lang="en-US" dirty="0">
                <a:latin typeface="Arial Rounded MT Bold" pitchFamily="34" charset="0"/>
              </a:rPr>
              <a:t>Flammability</a:t>
            </a:r>
          </a:p>
        </p:txBody>
      </p:sp>
      <p:sp>
        <p:nvSpPr>
          <p:cNvPr id="15369" name="Rectangle 1031"/>
          <p:cNvSpPr>
            <a:spLocks noChangeArrowheads="1"/>
          </p:cNvSpPr>
          <p:nvPr/>
        </p:nvSpPr>
        <p:spPr bwMode="auto">
          <a:xfrm>
            <a:off x="556685" y="3562350"/>
            <a:ext cx="6411050" cy="462307"/>
          </a:xfrm>
          <a:prstGeom prst="rect">
            <a:avLst/>
          </a:prstGeom>
          <a:noFill/>
          <a:ln w="9525">
            <a:noFill/>
            <a:miter lim="800000"/>
            <a:headEnd/>
            <a:tailEnd/>
          </a:ln>
        </p:spPr>
        <p:txBody>
          <a:bodyPr wrap="none" lIns="92075" tIns="46038" rIns="92075" bIns="46038">
            <a:spAutoFit/>
          </a:bodyPr>
          <a:lstStyle/>
          <a:p>
            <a:r>
              <a:rPr lang="en-US" dirty="0">
                <a:latin typeface="Arial Rounded MT Bold" pitchFamily="34" charset="0"/>
              </a:rPr>
              <a:t>Exposure Risks  </a:t>
            </a:r>
            <a:r>
              <a:rPr lang="en-US" sz="2000" dirty="0">
                <a:latin typeface="Arial Rounded MT Bold" pitchFamily="34" charset="0"/>
              </a:rPr>
              <a:t>(contact, inhalation</a:t>
            </a:r>
            <a:r>
              <a:rPr lang="en-US" sz="2000" dirty="0" smtClean="0">
                <a:latin typeface="Arial Rounded MT Bold" pitchFamily="34" charset="0"/>
              </a:rPr>
              <a:t>, ingestion</a:t>
            </a:r>
            <a:r>
              <a:rPr lang="en-US" sz="2000" dirty="0">
                <a:latin typeface="Arial Rounded MT Bold" pitchFamily="34" charset="0"/>
              </a:rPr>
              <a:t>)</a:t>
            </a:r>
          </a:p>
        </p:txBody>
      </p:sp>
      <p:sp>
        <p:nvSpPr>
          <p:cNvPr id="15370" name="Rectangle 1032"/>
          <p:cNvSpPr>
            <a:spLocks noChangeArrowheads="1"/>
          </p:cNvSpPr>
          <p:nvPr/>
        </p:nvSpPr>
        <p:spPr bwMode="auto">
          <a:xfrm>
            <a:off x="556684" y="4019550"/>
            <a:ext cx="4278287"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Reactivity and Fire Hazards</a:t>
            </a:r>
          </a:p>
        </p:txBody>
      </p:sp>
      <p:sp>
        <p:nvSpPr>
          <p:cNvPr id="15371" name="Rectangle 1033"/>
          <p:cNvSpPr>
            <a:spLocks noChangeArrowheads="1"/>
          </p:cNvSpPr>
          <p:nvPr/>
        </p:nvSpPr>
        <p:spPr bwMode="auto">
          <a:xfrm>
            <a:off x="556685" y="4476750"/>
            <a:ext cx="6014852"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Mixing Hazards   (with other chemicals)</a:t>
            </a:r>
          </a:p>
        </p:txBody>
      </p:sp>
      <p:sp>
        <p:nvSpPr>
          <p:cNvPr id="15372" name="Rectangle 1034"/>
          <p:cNvSpPr>
            <a:spLocks noChangeArrowheads="1"/>
          </p:cNvSpPr>
          <p:nvPr/>
        </p:nvSpPr>
        <p:spPr bwMode="auto">
          <a:xfrm>
            <a:off x="556684" y="3181350"/>
            <a:ext cx="1322670"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Toxicity</a:t>
            </a:r>
          </a:p>
        </p:txBody>
      </p:sp>
      <p:sp>
        <p:nvSpPr>
          <p:cNvPr id="15373" name="Rectangle 1035"/>
          <p:cNvSpPr>
            <a:spLocks noChangeArrowheads="1"/>
          </p:cNvSpPr>
          <p:nvPr/>
        </p:nvSpPr>
        <p:spPr bwMode="auto">
          <a:xfrm>
            <a:off x="556685" y="4933950"/>
            <a:ext cx="4998163" cy="462307"/>
          </a:xfrm>
          <a:prstGeom prst="rect">
            <a:avLst/>
          </a:prstGeom>
          <a:noFill/>
          <a:ln w="9525">
            <a:noFill/>
            <a:miter lim="800000"/>
            <a:headEnd/>
            <a:tailEnd/>
          </a:ln>
        </p:spPr>
        <p:txBody>
          <a:bodyPr wrap="none" lIns="92075" tIns="46038" rIns="92075" bIns="46038">
            <a:spAutoFit/>
          </a:bodyPr>
          <a:lstStyle/>
          <a:p>
            <a:r>
              <a:rPr lang="en-US" dirty="0">
                <a:latin typeface="Arial Rounded MT Bold" pitchFamily="34" charset="0"/>
              </a:rPr>
              <a:t>Emergency First Aid Procedures</a:t>
            </a:r>
          </a:p>
        </p:txBody>
      </p:sp>
      <p:sp>
        <p:nvSpPr>
          <p:cNvPr id="15374" name="Rectangle 1036"/>
          <p:cNvSpPr>
            <a:spLocks noChangeArrowheads="1"/>
          </p:cNvSpPr>
          <p:nvPr/>
        </p:nvSpPr>
        <p:spPr bwMode="auto">
          <a:xfrm>
            <a:off x="556685" y="5391150"/>
            <a:ext cx="4061818"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Spill Handling Procedures</a:t>
            </a:r>
          </a:p>
        </p:txBody>
      </p:sp>
      <p:sp>
        <p:nvSpPr>
          <p:cNvPr id="15375" name="Rectangle 1037"/>
          <p:cNvSpPr>
            <a:spLocks noChangeArrowheads="1"/>
          </p:cNvSpPr>
          <p:nvPr/>
        </p:nvSpPr>
        <p:spPr bwMode="auto">
          <a:xfrm>
            <a:off x="556685" y="5845969"/>
            <a:ext cx="3285964"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Disposal Procedures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1000" y="6400800"/>
            <a:ext cx="1905000" cy="457200"/>
          </a:xfrm>
        </p:spPr>
        <p:txBody>
          <a:bodyPr/>
          <a:lstStyle/>
          <a:p>
            <a:pPr>
              <a:defRPr/>
            </a:pPr>
            <a:fld id="{DFDC8760-EC4B-4386-B36C-89E4F04AF33E}" type="datetime1">
              <a:rPr lang="en-US" smtClean="0"/>
              <a:pPr>
                <a:defRPr/>
              </a:pPr>
              <a:t>3/30/2012</a:t>
            </a:fld>
            <a:endParaRPr lang="en-US" dirty="0"/>
          </a:p>
        </p:txBody>
      </p:sp>
      <p:sp>
        <p:nvSpPr>
          <p:cNvPr id="3" name="Slide Number Placeholder 2"/>
          <p:cNvSpPr>
            <a:spLocks noGrp="1"/>
          </p:cNvSpPr>
          <p:nvPr>
            <p:ph type="sldNum" sz="quarter" idx="12"/>
          </p:nvPr>
        </p:nvSpPr>
        <p:spPr>
          <a:xfrm>
            <a:off x="6553200" y="6477000"/>
            <a:ext cx="1905000" cy="457200"/>
          </a:xfrm>
        </p:spPr>
        <p:txBody>
          <a:bodyPr/>
          <a:lstStyle/>
          <a:p>
            <a:pPr>
              <a:defRPr/>
            </a:pPr>
            <a:fld id="{47431E54-B6AE-41B6-A111-7688FE7B9E38}" type="slidenum">
              <a:rPr lang="en-US" smtClean="0"/>
              <a:pPr>
                <a:defRPr/>
              </a:pPr>
              <a:t>14</a:t>
            </a:fld>
            <a:endParaRPr lang="en-US" dirty="0"/>
          </a:p>
        </p:txBody>
      </p:sp>
      <p:sp>
        <p:nvSpPr>
          <p:cNvPr id="6" name="Rectangle 1026"/>
          <p:cNvSpPr>
            <a:spLocks noChangeArrowheads="1"/>
          </p:cNvSpPr>
          <p:nvPr/>
        </p:nvSpPr>
        <p:spPr bwMode="auto">
          <a:xfrm>
            <a:off x="152400" y="5181600"/>
            <a:ext cx="8534400" cy="990600"/>
          </a:xfrm>
          <a:prstGeom prst="rect">
            <a:avLst/>
          </a:prstGeom>
          <a:solidFill>
            <a:srgbClr val="FFFF66">
              <a:alpha val="50000"/>
            </a:srgbClr>
          </a:solidFill>
          <a:ln w="12700">
            <a:solidFill>
              <a:schemeClr val="tx1"/>
            </a:solidFill>
            <a:miter lim="800000"/>
            <a:headEnd/>
            <a:tailEnd/>
          </a:ln>
          <a:effectLst/>
        </p:spPr>
        <p:txBody>
          <a:bodyPr wrap="none" anchor="ctr"/>
          <a:lstStyle/>
          <a:p>
            <a:endParaRPr lang="en-US"/>
          </a:p>
        </p:txBody>
      </p:sp>
      <p:sp>
        <p:nvSpPr>
          <p:cNvPr id="7" name="Rectangle 1027"/>
          <p:cNvSpPr>
            <a:spLocks noChangeArrowheads="1"/>
          </p:cNvSpPr>
          <p:nvPr/>
        </p:nvSpPr>
        <p:spPr bwMode="auto">
          <a:xfrm>
            <a:off x="0" y="228600"/>
            <a:ext cx="8991600" cy="641350"/>
          </a:xfrm>
          <a:prstGeom prst="rect">
            <a:avLst/>
          </a:prstGeom>
          <a:noFill/>
          <a:ln w="9525">
            <a:noFill/>
            <a:miter lim="800000"/>
            <a:headEnd/>
            <a:tailEnd/>
          </a:ln>
          <a:effectLst/>
        </p:spPr>
        <p:txBody>
          <a:bodyPr wrap="square" lIns="92075" tIns="46038" rIns="92075" bIns="46038">
            <a:spAutoFit/>
          </a:bodyPr>
          <a:lstStyle/>
          <a:p>
            <a:pPr algn="ctr"/>
            <a:r>
              <a:rPr lang="en-US" sz="3600" dirty="0">
                <a:solidFill>
                  <a:schemeClr val="accent2"/>
                </a:solidFill>
                <a:effectLst>
                  <a:outerShdw blurRad="38100" dist="38100" dir="2700000" algn="tl">
                    <a:srgbClr val="C0C0C0"/>
                  </a:outerShdw>
                </a:effectLst>
                <a:latin typeface="Arial Rounded MT Bold" pitchFamily="34" charset="0"/>
              </a:rPr>
              <a:t>SOME SPECIAL MSDS TERMS</a:t>
            </a:r>
          </a:p>
        </p:txBody>
      </p:sp>
      <p:sp>
        <p:nvSpPr>
          <p:cNvPr id="9" name="Rectangle 1038"/>
          <p:cNvSpPr>
            <a:spLocks noChangeArrowheads="1"/>
          </p:cNvSpPr>
          <p:nvPr/>
        </p:nvSpPr>
        <p:spPr bwMode="auto">
          <a:xfrm>
            <a:off x="533400" y="5264361"/>
            <a:ext cx="7541883"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See the Laboratory Safety section of </a:t>
            </a:r>
            <a:r>
              <a:rPr lang="en-US" dirty="0" smtClean="0">
                <a:latin typeface="Arial Rounded MT Bold" pitchFamily="34" charset="0"/>
              </a:rPr>
              <a:t>the textbook </a:t>
            </a:r>
            <a:r>
              <a:rPr lang="en-US" dirty="0">
                <a:latin typeface="Arial Rounded MT Bold" pitchFamily="34" charset="0"/>
              </a:rPr>
              <a:t>for a complete discussion of  these terms.</a:t>
            </a:r>
          </a:p>
        </p:txBody>
      </p:sp>
      <p:sp>
        <p:nvSpPr>
          <p:cNvPr id="13" name="Rectangle 1028"/>
          <p:cNvSpPr>
            <a:spLocks noChangeArrowheads="1"/>
          </p:cNvSpPr>
          <p:nvPr/>
        </p:nvSpPr>
        <p:spPr bwMode="auto">
          <a:xfrm>
            <a:off x="152400" y="963757"/>
            <a:ext cx="8763000" cy="8833830"/>
          </a:xfrm>
          <a:prstGeom prst="rect">
            <a:avLst/>
          </a:prstGeom>
          <a:noFill/>
          <a:ln w="9525">
            <a:noFill/>
            <a:miter lim="800000"/>
            <a:headEnd/>
            <a:tailEnd/>
          </a:ln>
          <a:effectLst/>
        </p:spPr>
        <p:txBody>
          <a:bodyPr wrap="square" lIns="92075" tIns="46038" rIns="92075" bIns="46038">
            <a:spAutoFit/>
          </a:bodyPr>
          <a:lstStyle/>
          <a:p>
            <a:r>
              <a:rPr lang="en-US" dirty="0" smtClean="0">
                <a:latin typeface="Arial Rounded MT Bold" pitchFamily="34" charset="0"/>
              </a:rPr>
              <a:t>LD</a:t>
            </a:r>
            <a:r>
              <a:rPr lang="en-US" baseline="-25000" dirty="0" smtClean="0">
                <a:latin typeface="Arial Rounded MT Bold" pitchFamily="34" charset="0"/>
              </a:rPr>
              <a:t>50		</a:t>
            </a:r>
            <a:r>
              <a:rPr lang="en-US" dirty="0" smtClean="0">
                <a:latin typeface="Arial Rounded MT Bold" pitchFamily="34" charset="0"/>
              </a:rPr>
              <a:t>Lethal Dose, 50% Mortality mg/kg</a:t>
            </a:r>
          </a:p>
          <a:p>
            <a:endParaRPr lang="en-US" dirty="0" smtClean="0">
              <a:latin typeface="Arial Rounded MT Bold" pitchFamily="34" charset="0"/>
            </a:endParaRPr>
          </a:p>
          <a:p>
            <a:r>
              <a:rPr lang="en-US" dirty="0" smtClean="0">
                <a:latin typeface="Arial Rounded MT Bold" pitchFamily="34" charset="0"/>
              </a:rPr>
              <a:t>TLV		Threshold Limit Value mg/m</a:t>
            </a:r>
            <a:r>
              <a:rPr lang="en-US" baseline="30000" dirty="0" smtClean="0">
                <a:latin typeface="Arial Rounded MT Bold" pitchFamily="34" charset="0"/>
              </a:rPr>
              <a:t>3   </a:t>
            </a:r>
            <a:r>
              <a:rPr lang="en-US" dirty="0" smtClean="0">
                <a:latin typeface="Arial Rounded MT Bold" pitchFamily="34" charset="0"/>
              </a:rPr>
              <a:t>(</a:t>
            </a:r>
            <a:r>
              <a:rPr lang="en-US" dirty="0" err="1" smtClean="0">
                <a:latin typeface="Arial Rounded MT Bold" pitchFamily="34" charset="0"/>
              </a:rPr>
              <a:t>ppm</a:t>
            </a:r>
            <a:r>
              <a:rPr lang="en-US" dirty="0" smtClean="0">
                <a:latin typeface="Arial Rounded MT Bold" pitchFamily="34" charset="0"/>
              </a:rPr>
              <a:t>)</a:t>
            </a:r>
          </a:p>
          <a:p>
            <a:endParaRPr lang="en-US" dirty="0" smtClean="0">
              <a:latin typeface="Arial Rounded MT Bold" pitchFamily="34" charset="0"/>
            </a:endParaRPr>
          </a:p>
          <a:p>
            <a:r>
              <a:rPr lang="en-US" dirty="0" smtClean="0">
                <a:latin typeface="Arial Rounded MT Bold" pitchFamily="34" charset="0"/>
              </a:rPr>
              <a:t>PEL		Permissible Exposure Limit mg/m</a:t>
            </a:r>
            <a:r>
              <a:rPr lang="en-US" baseline="30000" dirty="0" smtClean="0">
                <a:latin typeface="Arial Rounded MT Bold" pitchFamily="34" charset="0"/>
              </a:rPr>
              <a:t>3  </a:t>
            </a:r>
            <a:r>
              <a:rPr lang="en-US" dirty="0" smtClean="0">
                <a:latin typeface="Arial Rounded MT Bold" pitchFamily="34" charset="0"/>
              </a:rPr>
              <a:t>(</a:t>
            </a:r>
            <a:r>
              <a:rPr lang="en-US" dirty="0" err="1" smtClean="0">
                <a:latin typeface="Arial Rounded MT Bold" pitchFamily="34" charset="0"/>
              </a:rPr>
              <a:t>ppm</a:t>
            </a:r>
            <a:r>
              <a:rPr lang="en-US" dirty="0" smtClean="0">
                <a:latin typeface="Arial Rounded MT Bold" pitchFamily="34" charset="0"/>
              </a:rPr>
              <a:t>)</a:t>
            </a:r>
          </a:p>
          <a:p>
            <a:endParaRPr lang="en-US" dirty="0" smtClean="0">
              <a:latin typeface="Arial Rounded MT Bold" pitchFamily="34" charset="0"/>
            </a:endParaRPr>
          </a:p>
          <a:p>
            <a:r>
              <a:rPr lang="en-US" dirty="0" smtClean="0">
                <a:latin typeface="Arial Rounded MT Bold" pitchFamily="34" charset="0"/>
              </a:rPr>
              <a:t>STEL		Short-Term Exposure Limit mg/m</a:t>
            </a:r>
            <a:r>
              <a:rPr lang="en-US" baseline="30000" dirty="0" smtClean="0">
                <a:latin typeface="Arial Rounded MT Bold" pitchFamily="34" charset="0"/>
              </a:rPr>
              <a:t>3  </a:t>
            </a:r>
            <a:r>
              <a:rPr lang="en-US" dirty="0" smtClean="0">
                <a:latin typeface="Arial Rounded MT Bold" pitchFamily="34" charset="0"/>
              </a:rPr>
              <a:t>(</a:t>
            </a:r>
            <a:r>
              <a:rPr lang="en-US" dirty="0" err="1" smtClean="0">
                <a:latin typeface="Arial Rounded MT Bold" pitchFamily="34" charset="0"/>
              </a:rPr>
              <a:t>ppm</a:t>
            </a:r>
            <a:r>
              <a:rPr lang="en-US" dirty="0" smtClean="0">
                <a:latin typeface="Arial Rounded MT Bold" pitchFamily="34" charset="0"/>
              </a:rPr>
              <a:t>)</a:t>
            </a:r>
          </a:p>
          <a:p>
            <a:endParaRPr lang="en-US" dirty="0" smtClean="0">
              <a:latin typeface="Arial Rounded MT Bold" pitchFamily="34" charset="0"/>
            </a:endParaRPr>
          </a:p>
          <a:p>
            <a:r>
              <a:rPr lang="en-US" dirty="0" smtClean="0">
                <a:latin typeface="Arial Rounded MT Bold" pitchFamily="34" charset="0"/>
              </a:rPr>
              <a:t>Carcinogen	a substance shown to cause cancer</a:t>
            </a:r>
          </a:p>
          <a:p>
            <a:endParaRPr lang="en-US" dirty="0" smtClean="0">
              <a:latin typeface="Arial Rounded MT Bold" pitchFamily="34" charset="0"/>
            </a:endParaRPr>
          </a:p>
          <a:p>
            <a:r>
              <a:rPr lang="en-US" dirty="0" err="1" smtClean="0">
                <a:latin typeface="Arial Rounded MT Bold" pitchFamily="34" charset="0"/>
              </a:rPr>
              <a:t>Teratogen</a:t>
            </a:r>
            <a:r>
              <a:rPr lang="en-US" dirty="0" smtClean="0">
                <a:latin typeface="Arial Rounded MT Bold" pitchFamily="34" charset="0"/>
              </a:rPr>
              <a:t>	a substance shown to cause birth defects </a:t>
            </a: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baseline="-25000" dirty="0">
              <a:latin typeface="Arial Rounded MT Bold"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10"/>
          </p:nvPr>
        </p:nvSpPr>
        <p:spPr/>
        <p:txBody>
          <a:bodyPr/>
          <a:lstStyle/>
          <a:p>
            <a:pPr>
              <a:defRPr/>
            </a:pPr>
            <a:fld id="{3B27471E-0804-4313-8BB8-2071283BD9A7}" type="datetime1">
              <a:rPr lang="en-US" smtClean="0"/>
              <a:pPr>
                <a:defRPr/>
              </a:pPr>
              <a:t>3/30/2012</a:t>
            </a:fld>
            <a:endParaRPr lang="en-US"/>
          </a:p>
        </p:txBody>
      </p:sp>
      <p:sp>
        <p:nvSpPr>
          <p:cNvPr id="5" name="Slide Number Placeholder 5"/>
          <p:cNvSpPr>
            <a:spLocks noGrp="1"/>
          </p:cNvSpPr>
          <p:nvPr>
            <p:ph type="sldNum" sz="quarter" idx="12"/>
          </p:nvPr>
        </p:nvSpPr>
        <p:spPr/>
        <p:txBody>
          <a:bodyPr/>
          <a:lstStyle/>
          <a:p>
            <a:pPr>
              <a:defRPr/>
            </a:pPr>
            <a:fld id="{DF9ACCE3-9C1F-4232-BC5F-FCBE3444829A}" type="slidenum">
              <a:rPr lang="en-US"/>
              <a:pPr>
                <a:defRPr/>
              </a:pPr>
              <a:t>15</a:t>
            </a:fld>
            <a:endParaRPr lang="en-US"/>
          </a:p>
        </p:txBody>
      </p:sp>
      <p:sp>
        <p:nvSpPr>
          <p:cNvPr id="17412" name="Rectangle 3"/>
          <p:cNvSpPr>
            <a:spLocks noGrp="1" noChangeArrowheads="1"/>
          </p:cNvSpPr>
          <p:nvPr>
            <p:ph type="body" idx="1"/>
          </p:nvPr>
        </p:nvSpPr>
        <p:spPr>
          <a:xfrm>
            <a:off x="152400" y="228600"/>
            <a:ext cx="8991600" cy="6057900"/>
          </a:xfrm>
        </p:spPr>
        <p:txBody>
          <a:bodyPr/>
          <a:lstStyle/>
          <a:p>
            <a:endParaRPr lang="en-US" dirty="0" smtClean="0">
              <a:latin typeface="Arial" charset="0"/>
            </a:endParaRPr>
          </a:p>
          <a:p>
            <a:r>
              <a:rPr lang="en-US" dirty="0" smtClean="0">
                <a:latin typeface="Arial" charset="0"/>
              </a:rPr>
              <a:t>Chemicals</a:t>
            </a:r>
          </a:p>
          <a:p>
            <a:pPr lvl="1"/>
            <a:r>
              <a:rPr lang="en-US" dirty="0" smtClean="0">
                <a:latin typeface="Arial" charset="0"/>
              </a:rPr>
              <a:t>Read the label</a:t>
            </a:r>
          </a:p>
          <a:p>
            <a:pPr lvl="1"/>
            <a:r>
              <a:rPr lang="en-US" dirty="0" smtClean="0">
                <a:latin typeface="Arial" charset="0"/>
              </a:rPr>
              <a:t>Review hazards of chemicals before starting an experiment.  Secure hoses/tubing</a:t>
            </a:r>
          </a:p>
          <a:p>
            <a:r>
              <a:rPr lang="en-US" dirty="0" smtClean="0"/>
              <a:t> </a:t>
            </a:r>
            <a:r>
              <a:rPr lang="en-US" sz="2800" dirty="0" smtClean="0">
                <a:latin typeface="Arial" charset="0"/>
              </a:rPr>
              <a:t>For more comprehensive listing and advice regarding chemical safety, please refer to the Ohio State University’s plan</a:t>
            </a:r>
          </a:p>
          <a:p>
            <a:r>
              <a:rPr lang="en-US" dirty="0" smtClean="0"/>
              <a:t>–</a:t>
            </a:r>
            <a:r>
              <a:rPr lang="en-US" dirty="0" smtClean="0">
                <a:hlinkClick r:id="rId3"/>
              </a:rPr>
              <a:t>http://chemistry.osu.edu/files/ehs/genericchp.pdf</a:t>
            </a:r>
            <a:endParaRPr lang="en-US" sz="3600" dirty="0" smtClean="0"/>
          </a:p>
          <a:p>
            <a:pPr lvl="1"/>
            <a:endParaRPr lang="en-US" dirty="0" smtClean="0">
              <a:latin typeface="Arial" charset="0"/>
            </a:endParaRPr>
          </a:p>
          <a:p>
            <a:pPr lvl="1">
              <a:buNone/>
            </a:pPr>
            <a:r>
              <a:rPr lang="en-US" dirty="0" smtClean="0">
                <a:latin typeface="Arial" charset="0"/>
              </a:rPr>
              <a:t>	</a:t>
            </a:r>
          </a:p>
          <a:p>
            <a:endParaRPr lang="en-US" dirty="0" smtClean="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fld id="{A5E4151E-BDC9-45A2-B569-4DE415A5C299}" type="datetime1">
              <a:rPr lang="en-US" smtClean="0"/>
              <a:pPr>
                <a:defRPr/>
              </a:pPr>
              <a:t>3/30/2012</a:t>
            </a:fld>
            <a:endParaRPr lang="en-US"/>
          </a:p>
        </p:txBody>
      </p:sp>
      <p:sp>
        <p:nvSpPr>
          <p:cNvPr id="5" name="Slide Number Placeholder 3"/>
          <p:cNvSpPr>
            <a:spLocks noGrp="1"/>
          </p:cNvSpPr>
          <p:nvPr>
            <p:ph type="sldNum" sz="quarter" idx="12"/>
          </p:nvPr>
        </p:nvSpPr>
        <p:spPr/>
        <p:txBody>
          <a:bodyPr/>
          <a:lstStyle/>
          <a:p>
            <a:pPr>
              <a:defRPr/>
            </a:pPr>
            <a:fld id="{641AE520-5935-463B-8B33-99F561B870A0}" type="slidenum">
              <a:rPr lang="en-US"/>
              <a:pPr>
                <a:defRPr/>
              </a:pPr>
              <a:t>16</a:t>
            </a:fld>
            <a:endParaRPr lang="en-US"/>
          </a:p>
        </p:txBody>
      </p:sp>
      <p:pic>
        <p:nvPicPr>
          <p:cNvPr id="18436" name="Picture 3074"/>
          <p:cNvPicPr>
            <a:picLocks noChangeAspect="1" noChangeArrowheads="1"/>
          </p:cNvPicPr>
          <p:nvPr/>
        </p:nvPicPr>
        <p:blipFill>
          <a:blip r:embed="rId3" cstate="print"/>
          <a:srcRect/>
          <a:stretch>
            <a:fillRect/>
          </a:stretch>
        </p:blipFill>
        <p:spPr bwMode="auto">
          <a:xfrm>
            <a:off x="1447800" y="1143000"/>
            <a:ext cx="5943600" cy="4452938"/>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fld id="{2C9DB3B6-E897-4D57-8ACF-1CE99F529D3E}" type="datetime1">
              <a:rPr lang="en-US" smtClean="0"/>
              <a:pPr>
                <a:defRPr/>
              </a:pPr>
              <a:t>3/30/2012</a:t>
            </a:fld>
            <a:endParaRPr lang="en-US"/>
          </a:p>
        </p:txBody>
      </p:sp>
      <p:sp>
        <p:nvSpPr>
          <p:cNvPr id="5" name="Slide Number Placeholder 3"/>
          <p:cNvSpPr>
            <a:spLocks noGrp="1"/>
          </p:cNvSpPr>
          <p:nvPr>
            <p:ph type="sldNum" sz="quarter" idx="12"/>
          </p:nvPr>
        </p:nvSpPr>
        <p:spPr/>
        <p:txBody>
          <a:bodyPr/>
          <a:lstStyle/>
          <a:p>
            <a:pPr>
              <a:defRPr/>
            </a:pPr>
            <a:fld id="{0635BBCE-C2E4-40C9-B023-D51068880E8E}" type="slidenum">
              <a:rPr lang="en-US"/>
              <a:pPr>
                <a:defRPr/>
              </a:pPr>
              <a:t>17</a:t>
            </a:fld>
            <a:endParaRPr lang="en-US"/>
          </a:p>
        </p:txBody>
      </p:sp>
      <p:sp>
        <p:nvSpPr>
          <p:cNvPr id="19460" name="Text Box 2051"/>
          <p:cNvSpPr txBox="1">
            <a:spLocks noChangeArrowheads="1"/>
          </p:cNvSpPr>
          <p:nvPr/>
        </p:nvSpPr>
        <p:spPr bwMode="auto">
          <a:xfrm>
            <a:off x="304800" y="1143000"/>
            <a:ext cx="8229600" cy="5078313"/>
          </a:xfrm>
          <a:prstGeom prst="rect">
            <a:avLst/>
          </a:prstGeom>
          <a:noFill/>
          <a:ln w="9525">
            <a:noFill/>
            <a:miter lim="800000"/>
            <a:headEnd/>
            <a:tailEnd/>
          </a:ln>
        </p:spPr>
        <p:txBody>
          <a:bodyPr>
            <a:spAutoFit/>
          </a:bodyPr>
          <a:lstStyle/>
          <a:p>
            <a:r>
              <a:rPr lang="en-US" sz="3200" dirty="0">
                <a:latin typeface="Times New Roman" pitchFamily="18" charset="0"/>
              </a:rPr>
              <a:t>Dichloromethane, 99.6%</a:t>
            </a:r>
            <a:endParaRPr lang="en-US" dirty="0">
              <a:latin typeface="Times New Roman" pitchFamily="18" charset="0"/>
            </a:endParaRPr>
          </a:p>
          <a:p>
            <a:r>
              <a:rPr lang="en-US" sz="2800" dirty="0">
                <a:latin typeface="Impact" pitchFamily="34" charset="0"/>
              </a:rPr>
              <a:t>A.C.S. reagent, Inhibited with 50 </a:t>
            </a:r>
            <a:r>
              <a:rPr lang="en-US" sz="2800" dirty="0" err="1">
                <a:latin typeface="Impact" pitchFamily="34" charset="0"/>
              </a:rPr>
              <a:t>ppm</a:t>
            </a:r>
            <a:r>
              <a:rPr lang="en-US" sz="2800" dirty="0">
                <a:latin typeface="Impact" pitchFamily="34" charset="0"/>
              </a:rPr>
              <a:t> </a:t>
            </a:r>
            <a:r>
              <a:rPr lang="en-US" sz="2800" dirty="0" err="1">
                <a:latin typeface="Impact" pitchFamily="34" charset="0"/>
              </a:rPr>
              <a:t>amylene</a:t>
            </a:r>
            <a:endParaRPr lang="en-US" sz="2800" dirty="0">
              <a:latin typeface="Times New Roman" pitchFamily="18" charset="0"/>
            </a:endParaRPr>
          </a:p>
          <a:p>
            <a:endParaRPr lang="en-US" dirty="0">
              <a:latin typeface="Times New Roman" pitchFamily="18" charset="0"/>
            </a:endParaRPr>
          </a:p>
          <a:p>
            <a:r>
              <a:rPr lang="en-US" sz="2000" dirty="0">
                <a:latin typeface="Times New Roman" pitchFamily="18" charset="0"/>
              </a:rPr>
              <a:t>May cause cancer.  Possible risk of harm to the unborn child. Harmful if swallowed.  Irritating to eyes, respiratory system and skin.  Avoid exposure - obtain special instructions before use.  In case of an accident or if you feel unwell, seek medical advice immediately (show the label where possible).  Wear suitable protective clothing, gloves and eye/face protection.  </a:t>
            </a:r>
          </a:p>
          <a:p>
            <a:r>
              <a:rPr lang="en-US" sz="2000" dirty="0">
                <a:latin typeface="Times New Roman" pitchFamily="18" charset="0"/>
              </a:rPr>
              <a:t>Do not breathe vapor.  Readily absorbed through skin.  </a:t>
            </a:r>
          </a:p>
          <a:p>
            <a:r>
              <a:rPr lang="en-US" sz="2000" dirty="0">
                <a:latin typeface="Times New Roman" pitchFamily="18" charset="0"/>
              </a:rPr>
              <a:t>Target Organ: heart because </a:t>
            </a:r>
            <a:r>
              <a:rPr lang="en-US" sz="2000" dirty="0" err="1">
                <a:latin typeface="Times New Roman" pitchFamily="18" charset="0"/>
              </a:rPr>
              <a:t>Methylene</a:t>
            </a:r>
            <a:r>
              <a:rPr lang="en-US" sz="2000" dirty="0">
                <a:latin typeface="Times New Roman" pitchFamily="18" charset="0"/>
              </a:rPr>
              <a:t> Chloride is converted to Carbon Monoxide in the body.  </a:t>
            </a:r>
          </a:p>
          <a:p>
            <a:r>
              <a:rPr lang="en-US" sz="2000" dirty="0">
                <a:latin typeface="Times New Roman" pitchFamily="18" charset="0"/>
              </a:rPr>
              <a:t>Target Organ: central nervous system because of possible dizziness, headache, loss of consciousness or death at high concentrations. </a:t>
            </a:r>
          </a:p>
          <a:p>
            <a:endParaRPr lang="en-US" sz="2000" dirty="0">
              <a:latin typeface="Times New Roman" pitchFamily="18" charset="0"/>
            </a:endParaRPr>
          </a:p>
          <a:p>
            <a:r>
              <a:rPr lang="en-US" sz="2000" dirty="0">
                <a:latin typeface="Times New Roman" pitchFamily="18" charset="0"/>
              </a:rPr>
              <a:t>Handle and store under nitrogen.</a:t>
            </a:r>
            <a:endParaRPr lang="en-US" dirty="0">
              <a:latin typeface="Times New Roman" pitchFamily="18" charset="0"/>
            </a:endParaRPr>
          </a:p>
        </p:txBody>
      </p:sp>
    </p:spTree>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a:xfrm>
            <a:off x="1362403" y="6248400"/>
            <a:ext cx="1609397" cy="457200"/>
          </a:xfrm>
        </p:spPr>
        <p:txBody>
          <a:bodyPr/>
          <a:lstStyle/>
          <a:p>
            <a:pPr>
              <a:defRPr/>
            </a:pPr>
            <a:fld id="{85901115-CE06-44C2-B930-7A855C1E9241}" type="datetime1">
              <a:rPr lang="en-US" smtClean="0"/>
              <a:pPr>
                <a:defRPr/>
              </a:pPr>
              <a:t>3/30/2012</a:t>
            </a:fld>
            <a:endParaRPr lang="en-US"/>
          </a:p>
        </p:txBody>
      </p:sp>
      <p:sp>
        <p:nvSpPr>
          <p:cNvPr id="6" name="Slide Number Placeholder 3"/>
          <p:cNvSpPr>
            <a:spLocks noGrp="1"/>
          </p:cNvSpPr>
          <p:nvPr>
            <p:ph type="sldNum" sz="quarter" idx="12"/>
          </p:nvPr>
        </p:nvSpPr>
        <p:spPr>
          <a:xfrm>
            <a:off x="7229803" y="6248400"/>
            <a:ext cx="1609397" cy="457200"/>
          </a:xfrm>
        </p:spPr>
        <p:txBody>
          <a:bodyPr/>
          <a:lstStyle/>
          <a:p>
            <a:pPr>
              <a:defRPr/>
            </a:pPr>
            <a:fld id="{1FF53EF5-03B2-4A25-9877-4C15956FE8B0}" type="slidenum">
              <a:rPr lang="en-US"/>
              <a:pPr>
                <a:defRPr/>
              </a:pPr>
              <a:t>18</a:t>
            </a:fld>
            <a:endParaRPr lang="en-US"/>
          </a:p>
        </p:txBody>
      </p:sp>
      <p:pic>
        <p:nvPicPr>
          <p:cNvPr id="21508" name="Picture 2"/>
          <p:cNvPicPr>
            <a:picLocks noChangeAspect="1" noChangeArrowheads="1"/>
          </p:cNvPicPr>
          <p:nvPr/>
        </p:nvPicPr>
        <p:blipFill>
          <a:blip r:embed="rId3" cstate="print"/>
          <a:srcRect/>
          <a:stretch>
            <a:fillRect/>
          </a:stretch>
        </p:blipFill>
        <p:spPr bwMode="auto">
          <a:xfrm>
            <a:off x="676603" y="971550"/>
            <a:ext cx="7467600" cy="2085975"/>
          </a:xfrm>
          <a:prstGeom prst="rect">
            <a:avLst/>
          </a:prstGeom>
          <a:noFill/>
          <a:ln w="9525">
            <a:noFill/>
            <a:miter lim="800000"/>
            <a:headEnd/>
            <a:tailEnd/>
          </a:ln>
        </p:spPr>
      </p:pic>
      <p:pic>
        <p:nvPicPr>
          <p:cNvPr id="21509" name="Picture 3"/>
          <p:cNvPicPr>
            <a:picLocks noChangeAspect="1" noChangeArrowheads="1"/>
          </p:cNvPicPr>
          <p:nvPr/>
        </p:nvPicPr>
        <p:blipFill>
          <a:blip r:embed="rId4" cstate="print"/>
          <a:srcRect/>
          <a:stretch>
            <a:fillRect/>
          </a:stretch>
        </p:blipFill>
        <p:spPr bwMode="auto">
          <a:xfrm>
            <a:off x="1895803" y="3886200"/>
            <a:ext cx="5686534" cy="2286000"/>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a:xfrm>
            <a:off x="685800" y="6248400"/>
            <a:ext cx="1548047" cy="457200"/>
          </a:xfrm>
        </p:spPr>
        <p:txBody>
          <a:bodyPr/>
          <a:lstStyle/>
          <a:p>
            <a:pPr>
              <a:defRPr/>
            </a:pPr>
            <a:fld id="{408D008B-3F0E-41D0-8CF0-C23EE3CDE40C}" type="datetime1">
              <a:rPr lang="en-US" smtClean="0"/>
              <a:pPr>
                <a:defRPr/>
              </a:pPr>
              <a:t>3/30/2012</a:t>
            </a:fld>
            <a:endParaRPr lang="en-US"/>
          </a:p>
        </p:txBody>
      </p:sp>
      <p:sp>
        <p:nvSpPr>
          <p:cNvPr id="6" name="Slide Number Placeholder 3"/>
          <p:cNvSpPr>
            <a:spLocks noGrp="1"/>
          </p:cNvSpPr>
          <p:nvPr>
            <p:ph type="sldNum" sz="quarter" idx="12"/>
          </p:nvPr>
        </p:nvSpPr>
        <p:spPr>
          <a:xfrm>
            <a:off x="6553200" y="6248400"/>
            <a:ext cx="1548047" cy="457200"/>
          </a:xfrm>
        </p:spPr>
        <p:txBody>
          <a:bodyPr/>
          <a:lstStyle/>
          <a:p>
            <a:pPr>
              <a:defRPr/>
            </a:pPr>
            <a:fld id="{20AFAA75-0719-40D0-8E58-731BD1B420B0}" type="slidenum">
              <a:rPr lang="en-US"/>
              <a:pPr>
                <a:defRPr/>
              </a:pPr>
              <a:t>19</a:t>
            </a:fld>
            <a:endParaRPr lang="en-US"/>
          </a:p>
        </p:txBody>
      </p:sp>
      <p:pic>
        <p:nvPicPr>
          <p:cNvPr id="22532" name="Picture 2"/>
          <p:cNvPicPr>
            <a:picLocks noChangeAspect="1" noChangeArrowheads="1"/>
          </p:cNvPicPr>
          <p:nvPr/>
        </p:nvPicPr>
        <p:blipFill>
          <a:blip r:embed="rId3" cstate="print"/>
          <a:srcRect/>
          <a:stretch>
            <a:fillRect/>
          </a:stretch>
        </p:blipFill>
        <p:spPr bwMode="auto">
          <a:xfrm>
            <a:off x="1320801" y="857250"/>
            <a:ext cx="5232399" cy="2643188"/>
          </a:xfrm>
          <a:prstGeom prst="rect">
            <a:avLst/>
          </a:prstGeom>
          <a:noFill/>
          <a:ln w="9525">
            <a:noFill/>
            <a:miter lim="800000"/>
            <a:headEnd/>
            <a:tailEnd/>
          </a:ln>
        </p:spPr>
      </p:pic>
      <p:pic>
        <p:nvPicPr>
          <p:cNvPr id="22533" name="Picture 3"/>
          <p:cNvPicPr>
            <a:picLocks noChangeAspect="1" noChangeArrowheads="1"/>
          </p:cNvPicPr>
          <p:nvPr/>
        </p:nvPicPr>
        <p:blipFill>
          <a:blip r:embed="rId4" cstate="print"/>
          <a:srcRect/>
          <a:stretch>
            <a:fillRect/>
          </a:stretch>
        </p:blipFill>
        <p:spPr bwMode="auto">
          <a:xfrm>
            <a:off x="2946400" y="4171950"/>
            <a:ext cx="2580078" cy="1250156"/>
          </a:xfrm>
          <a:prstGeom prst="rect">
            <a:avLst/>
          </a:prstGeom>
          <a:noFill/>
          <a:ln w="9525">
            <a:noFill/>
            <a:miter lim="800000"/>
            <a:headEnd/>
            <a:tailEnd/>
          </a:ln>
        </p:spPr>
      </p:pic>
    </p:spTree>
  </p:cSld>
  <p:clrMapOvr>
    <a:masterClrMapping/>
  </p:clrMapOvr>
  <p:transition spd="med">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8" descr="fire_hamilton"/>
          <p:cNvPicPr>
            <a:picLocks noChangeAspect="1" noChangeArrowheads="1"/>
          </p:cNvPicPr>
          <p:nvPr/>
        </p:nvPicPr>
        <p:blipFill>
          <a:blip r:embed="rId3" cstate="print">
            <a:lum bright="2000" contrast="-2000"/>
          </a:blip>
          <a:srcRect/>
          <a:stretch>
            <a:fillRect/>
          </a:stretch>
        </p:blipFill>
        <p:spPr bwMode="auto">
          <a:xfrm>
            <a:off x="1524000" y="1066800"/>
            <a:ext cx="5791199" cy="4972050"/>
          </a:xfrm>
          <a:prstGeom prst="rect">
            <a:avLst/>
          </a:prstGeom>
          <a:noFill/>
          <a:ln w="9525">
            <a:noFill/>
            <a:miter lim="800000"/>
            <a:headEnd/>
            <a:tailEnd/>
          </a:ln>
        </p:spPr>
      </p:pic>
      <p:pic>
        <p:nvPicPr>
          <p:cNvPr id="6147" name="Picture 4"/>
          <p:cNvPicPr>
            <a:picLocks noChangeAspect="1" noChangeArrowheads="1"/>
          </p:cNvPicPr>
          <p:nvPr/>
        </p:nvPicPr>
        <p:blipFill>
          <a:blip r:embed="rId4" cstate="print"/>
          <a:srcRect/>
          <a:stretch>
            <a:fillRect/>
          </a:stretch>
        </p:blipFill>
        <p:spPr bwMode="auto">
          <a:xfrm>
            <a:off x="2971800" y="3505200"/>
            <a:ext cx="2743200" cy="2346722"/>
          </a:xfrm>
          <a:prstGeom prst="rect">
            <a:avLst/>
          </a:prstGeom>
          <a:noFill/>
          <a:ln w="9525">
            <a:noFill/>
            <a:miter lim="800000"/>
            <a:headEnd/>
            <a:tailEnd/>
          </a:ln>
        </p:spPr>
      </p:pic>
      <p:sp>
        <p:nvSpPr>
          <p:cNvPr id="6148" name="WordArt 6"/>
          <p:cNvSpPr>
            <a:spLocks noChangeArrowheads="1" noChangeShapeType="1" noTextEdit="1"/>
          </p:cNvSpPr>
          <p:nvPr/>
        </p:nvSpPr>
        <p:spPr bwMode="auto">
          <a:xfrm>
            <a:off x="1524001" y="228600"/>
            <a:ext cx="5973233" cy="485775"/>
          </a:xfrm>
          <a:prstGeom prst="rect">
            <a:avLst/>
          </a:prstGeom>
        </p:spPr>
        <p:txBody>
          <a:bodyPr wrap="none" fromWordArt="1">
            <a:prstTxWarp prst="textPlain">
              <a:avLst>
                <a:gd name="adj" fmla="val 50000"/>
              </a:avLst>
            </a:prstTxWarp>
          </a:bodyPr>
          <a:lstStyle/>
          <a:p>
            <a:pPr algn="ctr"/>
            <a:r>
              <a:rPr lang="en-IN"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Laboratory Safety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fld id="{77EC3D15-61F1-4C6B-96BF-55F423DA4938}" type="datetime1">
              <a:rPr lang="en-US" smtClean="0"/>
              <a:pPr>
                <a:defRPr/>
              </a:pPr>
              <a:t>3/30/2012</a:t>
            </a:fld>
            <a:endParaRPr lang="en-US"/>
          </a:p>
        </p:txBody>
      </p:sp>
      <p:sp>
        <p:nvSpPr>
          <p:cNvPr id="6" name="Slide Number Placeholder 3"/>
          <p:cNvSpPr>
            <a:spLocks noGrp="1"/>
          </p:cNvSpPr>
          <p:nvPr>
            <p:ph type="sldNum" sz="quarter" idx="12"/>
          </p:nvPr>
        </p:nvSpPr>
        <p:spPr/>
        <p:txBody>
          <a:bodyPr/>
          <a:lstStyle/>
          <a:p>
            <a:pPr>
              <a:defRPr/>
            </a:pPr>
            <a:fld id="{38A4B918-24F1-47E4-9CF4-039BAEBF5324}" type="slidenum">
              <a:rPr lang="en-US"/>
              <a:pPr>
                <a:defRPr/>
              </a:pPr>
              <a:t>20</a:t>
            </a:fld>
            <a:endParaRPr lang="en-US"/>
          </a:p>
        </p:txBody>
      </p:sp>
      <p:sp>
        <p:nvSpPr>
          <p:cNvPr id="23556" name="Rectangle 2"/>
          <p:cNvSpPr>
            <a:spLocks noChangeArrowheads="1"/>
          </p:cNvSpPr>
          <p:nvPr/>
        </p:nvSpPr>
        <p:spPr bwMode="auto">
          <a:xfrm>
            <a:off x="609600" y="1219200"/>
            <a:ext cx="7239000" cy="5519460"/>
          </a:xfrm>
          <a:prstGeom prst="rect">
            <a:avLst/>
          </a:prstGeom>
          <a:noFill/>
          <a:ln w="9525">
            <a:noFill/>
            <a:miter lim="800000"/>
            <a:headEnd/>
            <a:tailEnd/>
          </a:ln>
        </p:spPr>
        <p:txBody>
          <a:bodyPr wrap="square">
            <a:spAutoFit/>
          </a:bodyPr>
          <a:lstStyle/>
          <a:p>
            <a:pPr>
              <a:spcBef>
                <a:spcPts val="500"/>
              </a:spcBef>
              <a:spcAft>
                <a:spcPts val="500"/>
              </a:spcAft>
            </a:pPr>
            <a:r>
              <a:rPr lang="en-US" b="1" dirty="0">
                <a:latin typeface="Arial" charset="0"/>
              </a:rPr>
              <a:t>Hydrofluoric Acid Burn from </a:t>
            </a:r>
            <a:r>
              <a:rPr lang="en-US" b="1" dirty="0" err="1">
                <a:latin typeface="Arial" charset="0"/>
              </a:rPr>
              <a:t>Trifluoracetic</a:t>
            </a:r>
            <a:r>
              <a:rPr lang="en-US" b="1" dirty="0">
                <a:latin typeface="Arial" charset="0"/>
              </a:rPr>
              <a:t> Acid </a:t>
            </a:r>
          </a:p>
          <a:p>
            <a:pPr>
              <a:spcBef>
                <a:spcPts val="500"/>
              </a:spcBef>
              <a:spcAft>
                <a:spcPts val="500"/>
              </a:spcAft>
            </a:pPr>
            <a:r>
              <a:rPr lang="en-US" dirty="0">
                <a:latin typeface="Arial" charset="0"/>
              </a:rPr>
              <a:t>A laboratory worker picked up a container of </a:t>
            </a:r>
            <a:r>
              <a:rPr lang="en-US" dirty="0" err="1">
                <a:latin typeface="Arial" charset="0"/>
              </a:rPr>
              <a:t>trifluoroacetic</a:t>
            </a:r>
            <a:r>
              <a:rPr lang="en-US" dirty="0">
                <a:latin typeface="Arial" charset="0"/>
              </a:rPr>
              <a:t> acid with her ungloved hand to move it. She did not notice that there was a small amount of residue on the glass. </a:t>
            </a:r>
            <a:r>
              <a:rPr lang="en-US" dirty="0">
                <a:solidFill>
                  <a:schemeClr val="accent2"/>
                </a:solidFill>
                <a:latin typeface="Arial" charset="0"/>
              </a:rPr>
              <a:t>Several hours later,</a:t>
            </a:r>
            <a:r>
              <a:rPr lang="en-US" dirty="0">
                <a:latin typeface="Arial" charset="0"/>
              </a:rPr>
              <a:t> she experienced pain in the palm of her hand and thumb. </a:t>
            </a:r>
            <a:r>
              <a:rPr lang="en-US" dirty="0">
                <a:solidFill>
                  <a:srgbClr val="FF3300"/>
                </a:solidFill>
                <a:latin typeface="Arial" charset="0"/>
              </a:rPr>
              <a:t>There was a serious burn that required skin grafting.</a:t>
            </a:r>
            <a:r>
              <a:rPr lang="en-US" dirty="0">
                <a:latin typeface="Arial" charset="0"/>
              </a:rPr>
              <a:t> She was not aware that this type of burn could result from handling </a:t>
            </a:r>
            <a:r>
              <a:rPr lang="en-US" dirty="0" err="1">
                <a:latin typeface="Arial" charset="0"/>
              </a:rPr>
              <a:t>trifluoracetic</a:t>
            </a:r>
            <a:r>
              <a:rPr lang="en-US" dirty="0">
                <a:latin typeface="Arial" charset="0"/>
              </a:rPr>
              <a:t> acid</a:t>
            </a:r>
            <a:r>
              <a:rPr lang="en-US" dirty="0" smtClean="0">
                <a:latin typeface="Arial" charset="0"/>
              </a:rPr>
              <a:t>.  </a:t>
            </a:r>
            <a:r>
              <a:rPr lang="en-US" dirty="0">
                <a:latin typeface="Arial" charset="0"/>
              </a:rPr>
              <a:t/>
            </a:r>
            <a:br>
              <a:rPr lang="en-US" dirty="0">
                <a:latin typeface="Arial" charset="0"/>
              </a:rPr>
            </a:br>
            <a:r>
              <a:rPr lang="en-US" dirty="0">
                <a:latin typeface="Arial" charset="0"/>
              </a:rPr>
              <a:t/>
            </a:r>
            <a:br>
              <a:rPr lang="en-US" dirty="0">
                <a:latin typeface="Arial" charset="0"/>
              </a:rPr>
            </a:br>
            <a:r>
              <a:rPr lang="en-US" dirty="0" err="1">
                <a:latin typeface="Arial" charset="0"/>
              </a:rPr>
              <a:t>Trifluoracetic</a:t>
            </a:r>
            <a:r>
              <a:rPr lang="en-US" dirty="0">
                <a:latin typeface="Arial" charset="0"/>
              </a:rPr>
              <a:t> acid can form hydrofluoric acid upon contact with moisture. Hydrofluoric acid can cause deep burns that may not be painful for hours. </a:t>
            </a:r>
          </a:p>
          <a:p>
            <a:pPr>
              <a:spcBef>
                <a:spcPts val="500"/>
              </a:spcBef>
              <a:spcAft>
                <a:spcPts val="500"/>
              </a:spcAft>
            </a:pPr>
            <a:endParaRPr lang="en-US" dirty="0">
              <a:latin typeface="Times New Roman" pitchFamily="18" charset="0"/>
            </a:endParaRPr>
          </a:p>
        </p:txBody>
      </p:sp>
      <p:sp>
        <p:nvSpPr>
          <p:cNvPr id="23557" name="WordArt 3">
            <a:hlinkHover r:id="" action="ppaction://noaction">
              <a:snd r:embed="rId3" name="WHOOSH.WAV"/>
            </a:hlinkHover>
          </p:cNvPr>
          <p:cNvSpPr>
            <a:spLocks noChangeArrowheads="1" noChangeShapeType="1" noTextEdit="1"/>
          </p:cNvSpPr>
          <p:nvPr/>
        </p:nvSpPr>
        <p:spPr bwMode="auto">
          <a:xfrm>
            <a:off x="2336801" y="285750"/>
            <a:ext cx="3941233" cy="857250"/>
          </a:xfrm>
          <a:prstGeom prst="rect">
            <a:avLst/>
          </a:prstGeom>
        </p:spPr>
        <p:txBody>
          <a:bodyPr wrap="none" fromWordArt="1">
            <a:prstTxWarp prst="textPlain">
              <a:avLst>
                <a:gd name="adj" fmla="val 50000"/>
              </a:avLst>
            </a:prstTxWarp>
          </a:bodyPr>
          <a:lstStyle/>
          <a:p>
            <a:pPr algn="ctr"/>
            <a:r>
              <a:rPr lang="en-IN"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Chemical Burns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fld id="{7DA0F43D-AB54-49CC-9BF4-5374C665D173}" type="datetime1">
              <a:rPr lang="en-US" smtClean="0"/>
              <a:pPr>
                <a:defRPr/>
              </a:pPr>
              <a:t>3/30/2012</a:t>
            </a:fld>
            <a:endParaRPr lang="en-US"/>
          </a:p>
        </p:txBody>
      </p:sp>
      <p:sp>
        <p:nvSpPr>
          <p:cNvPr id="6" name="Slide Number Placeholder 3"/>
          <p:cNvSpPr>
            <a:spLocks noGrp="1"/>
          </p:cNvSpPr>
          <p:nvPr>
            <p:ph type="sldNum" sz="quarter" idx="12"/>
          </p:nvPr>
        </p:nvSpPr>
        <p:spPr/>
        <p:txBody>
          <a:bodyPr/>
          <a:lstStyle/>
          <a:p>
            <a:pPr>
              <a:defRPr/>
            </a:pPr>
            <a:fld id="{B8DAB5FC-86E9-48E5-B9B8-6D770D0425C3}" type="slidenum">
              <a:rPr lang="en-US"/>
              <a:pPr>
                <a:defRPr/>
              </a:pPr>
              <a:t>21</a:t>
            </a:fld>
            <a:endParaRPr lang="en-US"/>
          </a:p>
        </p:txBody>
      </p:sp>
      <p:sp>
        <p:nvSpPr>
          <p:cNvPr id="24580" name="Rectangle 1026"/>
          <p:cNvSpPr>
            <a:spLocks noChangeArrowheads="1"/>
          </p:cNvSpPr>
          <p:nvPr/>
        </p:nvSpPr>
        <p:spPr bwMode="auto">
          <a:xfrm>
            <a:off x="914400" y="2057400"/>
            <a:ext cx="7620000" cy="3785652"/>
          </a:xfrm>
          <a:prstGeom prst="rect">
            <a:avLst/>
          </a:prstGeom>
          <a:noFill/>
          <a:ln w="9525">
            <a:noFill/>
            <a:miter lim="800000"/>
            <a:headEnd/>
            <a:tailEnd/>
          </a:ln>
        </p:spPr>
        <p:txBody>
          <a:bodyPr>
            <a:spAutoFit/>
          </a:bodyPr>
          <a:lstStyle/>
          <a:p>
            <a:pPr lvl="1">
              <a:spcBef>
                <a:spcPts val="500"/>
              </a:spcBef>
              <a:spcAft>
                <a:spcPts val="500"/>
              </a:spcAft>
            </a:pPr>
            <a:r>
              <a:rPr lang="en-US" dirty="0">
                <a:latin typeface="Arial" charset="0"/>
              </a:rPr>
              <a:t>-Know the hazards of the chemicals involved before handling them. </a:t>
            </a:r>
            <a:br>
              <a:rPr lang="en-US" dirty="0">
                <a:latin typeface="Arial" charset="0"/>
              </a:rPr>
            </a:br>
            <a:r>
              <a:rPr lang="en-US" dirty="0">
                <a:latin typeface="Arial" charset="0"/>
              </a:rPr>
              <a:t/>
            </a:r>
            <a:br>
              <a:rPr lang="en-US" dirty="0">
                <a:latin typeface="Arial" charset="0"/>
              </a:rPr>
            </a:br>
            <a:r>
              <a:rPr lang="en-US" dirty="0">
                <a:latin typeface="Arial" charset="0"/>
              </a:rPr>
              <a:t>-Always assume containers are likely to be contaminated on the outside and wear appropriate gloves when handling chemical containers. </a:t>
            </a:r>
            <a:br>
              <a:rPr lang="en-US" dirty="0">
                <a:latin typeface="Arial" charset="0"/>
              </a:rPr>
            </a:br>
            <a:r>
              <a:rPr lang="en-US" dirty="0">
                <a:latin typeface="Arial" charset="0"/>
              </a:rPr>
              <a:t/>
            </a:r>
            <a:br>
              <a:rPr lang="en-US" dirty="0">
                <a:latin typeface="Arial" charset="0"/>
              </a:rPr>
            </a:br>
            <a:r>
              <a:rPr lang="en-US" dirty="0">
                <a:latin typeface="Arial" charset="0"/>
              </a:rPr>
              <a:t>-Keep </a:t>
            </a:r>
            <a:r>
              <a:rPr lang="en-US" dirty="0" smtClean="0">
                <a:latin typeface="Arial" charset="0"/>
              </a:rPr>
              <a:t>appropriate first aid: in this case, </a:t>
            </a:r>
            <a:r>
              <a:rPr lang="en-US" dirty="0">
                <a:latin typeface="Arial" charset="0"/>
              </a:rPr>
              <a:t>hydrofluoric acid burn kit in the laboratory when working with hydrofluoric acid or </a:t>
            </a:r>
            <a:r>
              <a:rPr lang="en-US" dirty="0" err="1">
                <a:latin typeface="Arial" charset="0"/>
              </a:rPr>
              <a:t>trifluoracetic</a:t>
            </a:r>
            <a:r>
              <a:rPr lang="en-US" dirty="0">
                <a:latin typeface="Arial" charset="0"/>
              </a:rPr>
              <a:t> acid. </a:t>
            </a:r>
          </a:p>
        </p:txBody>
      </p:sp>
      <p:sp>
        <p:nvSpPr>
          <p:cNvPr id="24581" name="Rectangle 1027"/>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latin typeface="Times New Roman" pitchFamily="18" charset="0"/>
              </a:rPr>
              <a:t>What should we do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0CBEA97-01B6-45FB-AA3A-7329828DAD24}"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3A96A84B-2B1D-4B0C-AF35-C582D7F57A70}" type="slidenum">
              <a:rPr lang="en-US"/>
              <a:pPr>
                <a:defRPr/>
              </a:pPr>
              <a:t>22</a:t>
            </a:fld>
            <a:endParaRPr lang="en-US"/>
          </a:p>
        </p:txBody>
      </p:sp>
      <p:sp>
        <p:nvSpPr>
          <p:cNvPr id="25604" name="Rectangle 2"/>
          <p:cNvSpPr>
            <a:spLocks noGrp="1" noChangeArrowheads="1"/>
          </p:cNvSpPr>
          <p:nvPr>
            <p:ph type="title"/>
          </p:nvPr>
        </p:nvSpPr>
        <p:spPr/>
        <p:txBody>
          <a:bodyPr/>
          <a:lstStyle/>
          <a:p>
            <a:r>
              <a:rPr lang="en-US" u="sng" smtClean="0">
                <a:solidFill>
                  <a:schemeClr val="tx1"/>
                </a:solidFill>
                <a:latin typeface="Univers" pitchFamily="34" charset="0"/>
              </a:rPr>
              <a:t>POTENTIAL SHOCK-SENSITIVE CHEMICALS</a:t>
            </a:r>
          </a:p>
        </p:txBody>
      </p:sp>
      <p:sp>
        <p:nvSpPr>
          <p:cNvPr id="25605" name="Rectangle 3"/>
          <p:cNvSpPr>
            <a:spLocks noGrp="1" noChangeArrowheads="1"/>
          </p:cNvSpPr>
          <p:nvPr>
            <p:ph type="body" idx="1"/>
          </p:nvPr>
        </p:nvSpPr>
        <p:spPr>
          <a:xfrm>
            <a:off x="152400" y="2171700"/>
            <a:ext cx="5029200" cy="4457700"/>
          </a:xfrm>
        </p:spPr>
        <p:txBody>
          <a:bodyPr/>
          <a:lstStyle/>
          <a:p>
            <a:r>
              <a:rPr lang="en-US" dirty="0" smtClean="0">
                <a:latin typeface="Univers" pitchFamily="34" charset="0"/>
              </a:rPr>
              <a:t>Ammonium nitrate	</a:t>
            </a:r>
          </a:p>
          <a:p>
            <a:r>
              <a:rPr lang="en-US" dirty="0" smtClean="0">
                <a:latin typeface="Univers" pitchFamily="34" charset="0"/>
              </a:rPr>
              <a:t>Ammonium </a:t>
            </a:r>
            <a:r>
              <a:rPr lang="en-US" dirty="0" err="1" smtClean="0">
                <a:latin typeface="Univers" pitchFamily="34" charset="0"/>
              </a:rPr>
              <a:t>perchlorate</a:t>
            </a:r>
            <a:r>
              <a:rPr lang="en-US" dirty="0" smtClean="0">
                <a:latin typeface="Univers" pitchFamily="34" charset="0"/>
              </a:rPr>
              <a:t>	</a:t>
            </a:r>
          </a:p>
          <a:p>
            <a:r>
              <a:rPr lang="en-US" dirty="0" smtClean="0">
                <a:latin typeface="Univers" pitchFamily="34" charset="0"/>
              </a:rPr>
              <a:t>Calcium nitrate	</a:t>
            </a:r>
          </a:p>
          <a:p>
            <a:r>
              <a:rPr lang="en-US" dirty="0" smtClean="0">
                <a:latin typeface="Univers" pitchFamily="34" charset="0"/>
              </a:rPr>
              <a:t>Copper </a:t>
            </a:r>
            <a:r>
              <a:rPr lang="en-US" dirty="0" err="1" smtClean="0">
                <a:latin typeface="Univers" pitchFamily="34" charset="0"/>
              </a:rPr>
              <a:t>Acetylide</a:t>
            </a:r>
            <a:r>
              <a:rPr lang="en-US" dirty="0" smtClean="0">
                <a:latin typeface="Univers" pitchFamily="34" charset="0"/>
              </a:rPr>
              <a:t>	</a:t>
            </a:r>
          </a:p>
          <a:p>
            <a:r>
              <a:rPr lang="en-US" dirty="0" err="1" smtClean="0">
                <a:latin typeface="Univers" pitchFamily="34" charset="0"/>
              </a:rPr>
              <a:t>Cyanuric</a:t>
            </a:r>
            <a:r>
              <a:rPr lang="en-US" dirty="0" smtClean="0">
                <a:latin typeface="Univers" pitchFamily="34" charset="0"/>
              </a:rPr>
              <a:t> </a:t>
            </a:r>
            <a:r>
              <a:rPr lang="en-US" dirty="0" err="1" smtClean="0">
                <a:latin typeface="Univers" pitchFamily="34" charset="0"/>
              </a:rPr>
              <a:t>triazide</a:t>
            </a:r>
            <a:endParaRPr lang="en-US" dirty="0" smtClean="0">
              <a:latin typeface="Univers" pitchFamily="34" charset="0"/>
            </a:endParaRPr>
          </a:p>
        </p:txBody>
      </p:sp>
      <p:sp>
        <p:nvSpPr>
          <p:cNvPr id="7" name="TextBox 6"/>
          <p:cNvSpPr txBox="1"/>
          <p:nvPr/>
        </p:nvSpPr>
        <p:spPr>
          <a:xfrm>
            <a:off x="4953000" y="2133600"/>
            <a:ext cx="3877985" cy="3416320"/>
          </a:xfrm>
          <a:prstGeom prst="rect">
            <a:avLst/>
          </a:prstGeom>
          <a:noFill/>
        </p:spPr>
        <p:txBody>
          <a:bodyPr wrap="none" rtlCol="0">
            <a:spAutoFit/>
          </a:bodyPr>
          <a:lstStyle/>
          <a:p>
            <a:pPr>
              <a:lnSpc>
                <a:spcPct val="150000"/>
              </a:lnSpc>
              <a:buFont typeface="Arial" pitchFamily="34" charset="0"/>
              <a:buChar char="•"/>
            </a:pPr>
            <a:r>
              <a:rPr lang="en-US" sz="3200" dirty="0" smtClean="0">
                <a:latin typeface="Univers" pitchFamily="34" charset="0"/>
              </a:rPr>
              <a:t>Ammonium </a:t>
            </a:r>
            <a:r>
              <a:rPr lang="en-US" sz="3200" dirty="0" err="1" smtClean="0">
                <a:latin typeface="Univers" pitchFamily="34" charset="0"/>
              </a:rPr>
              <a:t>picrate</a:t>
            </a:r>
            <a:endParaRPr lang="en-US" sz="3200" dirty="0" smtClean="0">
              <a:latin typeface="Univers" pitchFamily="34" charset="0"/>
            </a:endParaRPr>
          </a:p>
          <a:p>
            <a:pPr>
              <a:lnSpc>
                <a:spcPct val="150000"/>
              </a:lnSpc>
              <a:buFont typeface="Arial" pitchFamily="34" charset="0"/>
              <a:buChar char="•"/>
            </a:pPr>
            <a:r>
              <a:rPr lang="en-US" sz="3200" dirty="0" err="1" smtClean="0">
                <a:latin typeface="Univers" pitchFamily="34" charset="0"/>
              </a:rPr>
              <a:t>Trinitroanisole</a:t>
            </a:r>
            <a:r>
              <a:rPr lang="en-US" sz="3200" dirty="0" smtClean="0">
                <a:latin typeface="Univers" pitchFamily="34" charset="0"/>
              </a:rPr>
              <a:t>	</a:t>
            </a:r>
          </a:p>
          <a:p>
            <a:pPr>
              <a:lnSpc>
                <a:spcPct val="150000"/>
              </a:lnSpc>
              <a:buFont typeface="Arial" pitchFamily="34" charset="0"/>
              <a:buChar char="•"/>
            </a:pPr>
            <a:r>
              <a:rPr lang="en-US" sz="3200" dirty="0" err="1" smtClean="0">
                <a:latin typeface="Univers" pitchFamily="34" charset="0"/>
              </a:rPr>
              <a:t>Trinitrobenzene</a:t>
            </a:r>
            <a:r>
              <a:rPr lang="en-US" sz="3200" dirty="0" smtClean="0">
                <a:latin typeface="Univers" pitchFamily="34" charset="0"/>
              </a:rPr>
              <a:t>	</a:t>
            </a:r>
          </a:p>
          <a:p>
            <a:pPr>
              <a:lnSpc>
                <a:spcPct val="150000"/>
              </a:lnSpc>
              <a:buFont typeface="Arial" pitchFamily="34" charset="0"/>
              <a:buChar char="•"/>
            </a:pPr>
            <a:r>
              <a:rPr lang="en-US" sz="3200" dirty="0" err="1" smtClean="0">
                <a:latin typeface="Univers" pitchFamily="34" charset="0"/>
              </a:rPr>
              <a:t>Trinitroanything</a:t>
            </a:r>
            <a:r>
              <a:rPr lang="en-US" sz="3200" dirty="0" smtClean="0">
                <a:latin typeface="Univers" pitchFamily="34" charset="0"/>
              </a:rPr>
              <a:t>  ?</a:t>
            </a:r>
          </a:p>
          <a:p>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4BCB78F-4988-4321-B68F-ED18C5801DE7}"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2C8DA712-C68A-434B-A7DC-8EB92EB11961}" type="slidenum">
              <a:rPr lang="en-US"/>
              <a:pPr>
                <a:defRPr/>
              </a:pPr>
              <a:t>23</a:t>
            </a:fld>
            <a:endParaRPr lang="en-US"/>
          </a:p>
        </p:txBody>
      </p:sp>
      <p:sp>
        <p:nvSpPr>
          <p:cNvPr id="26628" name="Rectangle 2"/>
          <p:cNvSpPr>
            <a:spLocks noGrp="1" noChangeArrowheads="1"/>
          </p:cNvSpPr>
          <p:nvPr>
            <p:ph type="title"/>
          </p:nvPr>
        </p:nvSpPr>
        <p:spPr>
          <a:xfrm>
            <a:off x="711200" y="228600"/>
            <a:ext cx="7772400" cy="1143000"/>
          </a:xfrm>
        </p:spPr>
        <p:txBody>
          <a:bodyPr/>
          <a:lstStyle/>
          <a:p>
            <a:r>
              <a:rPr lang="en-US" sz="3600" b="1" u="sng" smtClean="0">
                <a:latin typeface="Univers" pitchFamily="34" charset="0"/>
              </a:rPr>
              <a:t>POTENTIAL PEROXIDE-FORMING CHEMICALS</a:t>
            </a:r>
            <a:endParaRPr lang="en-US" smtClean="0"/>
          </a:p>
        </p:txBody>
      </p:sp>
      <p:sp>
        <p:nvSpPr>
          <p:cNvPr id="26629" name="Rectangle 3"/>
          <p:cNvSpPr>
            <a:spLocks noGrp="1" noChangeArrowheads="1"/>
          </p:cNvSpPr>
          <p:nvPr>
            <p:ph type="body" idx="1"/>
          </p:nvPr>
        </p:nvSpPr>
        <p:spPr>
          <a:xfrm>
            <a:off x="152400" y="1371600"/>
            <a:ext cx="6096000" cy="5200650"/>
          </a:xfrm>
        </p:spPr>
        <p:txBody>
          <a:bodyPr/>
          <a:lstStyle/>
          <a:p>
            <a:r>
              <a:rPr lang="en-US" dirty="0" err="1" smtClean="0">
                <a:latin typeface="Univers" pitchFamily="34" charset="0"/>
              </a:rPr>
              <a:t>Acetal</a:t>
            </a:r>
            <a:r>
              <a:rPr lang="en-US" dirty="0" smtClean="0">
                <a:latin typeface="Univers" pitchFamily="34" charset="0"/>
              </a:rPr>
              <a:t>	Ether (</a:t>
            </a:r>
            <a:r>
              <a:rPr lang="en-US" dirty="0" err="1" smtClean="0">
                <a:latin typeface="Univers" pitchFamily="34" charset="0"/>
              </a:rPr>
              <a:t>Glyme</a:t>
            </a:r>
            <a:r>
              <a:rPr lang="en-US" dirty="0" smtClean="0">
                <a:latin typeface="Univers" pitchFamily="34" charset="0"/>
              </a:rPr>
              <a:t>)	</a:t>
            </a:r>
          </a:p>
          <a:p>
            <a:r>
              <a:rPr lang="en-US" dirty="0" err="1" smtClean="0">
                <a:latin typeface="Univers" pitchFamily="34" charset="0"/>
              </a:rPr>
              <a:t>Cyclohexene</a:t>
            </a:r>
            <a:r>
              <a:rPr lang="en-US" dirty="0" smtClean="0">
                <a:latin typeface="Univers" pitchFamily="34" charset="0"/>
              </a:rPr>
              <a:t>	</a:t>
            </a:r>
          </a:p>
          <a:p>
            <a:r>
              <a:rPr lang="en-US" dirty="0" err="1" smtClean="0">
                <a:latin typeface="Univers" pitchFamily="34" charset="0"/>
              </a:rPr>
              <a:t>Decahydronaphthalene</a:t>
            </a:r>
            <a:r>
              <a:rPr lang="en-US" dirty="0" smtClean="0">
                <a:latin typeface="Univers" pitchFamily="34" charset="0"/>
              </a:rPr>
              <a:t>		</a:t>
            </a:r>
          </a:p>
          <a:p>
            <a:r>
              <a:rPr lang="en-US" dirty="0" err="1" smtClean="0">
                <a:latin typeface="Univers" pitchFamily="34" charset="0"/>
              </a:rPr>
              <a:t>Tetrahydronaphthalene</a:t>
            </a:r>
            <a:r>
              <a:rPr lang="en-US" dirty="0" smtClean="0">
                <a:latin typeface="Univers" pitchFamily="34" charset="0"/>
              </a:rPr>
              <a:t> 	</a:t>
            </a:r>
          </a:p>
          <a:p>
            <a:r>
              <a:rPr lang="en-US" dirty="0" smtClean="0">
                <a:latin typeface="Univers" pitchFamily="34" charset="0"/>
              </a:rPr>
              <a:t>Isopropyl Ether </a:t>
            </a:r>
          </a:p>
          <a:p>
            <a:r>
              <a:rPr lang="en-US" dirty="0" smtClean="0">
                <a:latin typeface="Univers" pitchFamily="34" charset="0"/>
              </a:rPr>
              <a:t>Diethyl Ether</a:t>
            </a:r>
          </a:p>
          <a:p>
            <a:r>
              <a:rPr lang="en-US" dirty="0" err="1" smtClean="0">
                <a:latin typeface="Univers" pitchFamily="34" charset="0"/>
              </a:rPr>
              <a:t>Tetrahydrofuran</a:t>
            </a:r>
            <a:r>
              <a:rPr lang="en-US" dirty="0" smtClean="0">
                <a:latin typeface="Univers" pitchFamily="34" charset="0"/>
              </a:rPr>
              <a:t> </a:t>
            </a:r>
          </a:p>
          <a:p>
            <a:r>
              <a:rPr lang="en-US" dirty="0" smtClean="0">
                <a:latin typeface="Univers" pitchFamily="34" charset="0"/>
              </a:rPr>
              <a:t>All ethers?!	</a:t>
            </a:r>
          </a:p>
          <a:p>
            <a:endParaRPr lang="en-US" dirty="0" smtClean="0"/>
          </a:p>
        </p:txBody>
      </p:sp>
      <p:sp>
        <p:nvSpPr>
          <p:cNvPr id="7" name="TextBox 6"/>
          <p:cNvSpPr txBox="1"/>
          <p:nvPr/>
        </p:nvSpPr>
        <p:spPr>
          <a:xfrm>
            <a:off x="5486400" y="1524000"/>
            <a:ext cx="3877985" cy="3416320"/>
          </a:xfrm>
          <a:prstGeom prst="rect">
            <a:avLst/>
          </a:prstGeom>
          <a:noFill/>
        </p:spPr>
        <p:txBody>
          <a:bodyPr wrap="none" rtlCol="0">
            <a:spAutoFit/>
          </a:bodyPr>
          <a:lstStyle/>
          <a:p>
            <a:pPr marL="342900" lvl="0" indent="-342900">
              <a:lnSpc>
                <a:spcPct val="150000"/>
              </a:lnSpc>
              <a:spcBef>
                <a:spcPct val="20000"/>
              </a:spcBef>
              <a:buFontTx/>
              <a:buChar char="•"/>
            </a:pPr>
            <a:r>
              <a:rPr lang="en-US" sz="3200" kern="0" dirty="0" err="1" smtClean="0">
                <a:solidFill>
                  <a:srgbClr val="000000"/>
                </a:solidFill>
                <a:latin typeface="Univers" pitchFamily="34" charset="0"/>
              </a:rPr>
              <a:t>Diethylene</a:t>
            </a:r>
            <a:r>
              <a:rPr lang="en-US" sz="3200" kern="0" dirty="0" smtClean="0">
                <a:solidFill>
                  <a:srgbClr val="000000"/>
                </a:solidFill>
                <a:latin typeface="Univers" pitchFamily="34" charset="0"/>
              </a:rPr>
              <a:t> Glycol	</a:t>
            </a:r>
          </a:p>
          <a:p>
            <a:pPr>
              <a:lnSpc>
                <a:spcPct val="150000"/>
              </a:lnSpc>
              <a:buFont typeface="Arial" pitchFamily="34" charset="0"/>
              <a:buChar char="•"/>
            </a:pPr>
            <a:r>
              <a:rPr lang="en-US" sz="3200" dirty="0" smtClean="0">
                <a:latin typeface="Univers" pitchFamily="34" charset="0"/>
              </a:rPr>
              <a:t> Sodium Amide</a:t>
            </a:r>
          </a:p>
          <a:p>
            <a:pPr>
              <a:lnSpc>
                <a:spcPct val="150000"/>
              </a:lnSpc>
              <a:buFont typeface="Arial" pitchFamily="34" charset="0"/>
              <a:buChar char="•"/>
            </a:pPr>
            <a:r>
              <a:rPr lang="en-US" sz="3200" dirty="0" smtClean="0">
                <a:latin typeface="Univers" pitchFamily="34" charset="0"/>
              </a:rPr>
              <a:t> Methyl Acetylene	</a:t>
            </a:r>
          </a:p>
          <a:p>
            <a:pPr>
              <a:lnSpc>
                <a:spcPct val="150000"/>
              </a:lnSpc>
              <a:buFont typeface="Arial" pitchFamily="34" charset="0"/>
              <a:buChar char="•"/>
            </a:pPr>
            <a:r>
              <a:rPr lang="en-US" sz="3200" dirty="0" smtClean="0">
                <a:latin typeface="Univers" pitchFamily="34" charset="0"/>
              </a:rPr>
              <a:t> </a:t>
            </a:r>
            <a:r>
              <a:rPr lang="en-US" sz="3200" dirty="0" err="1" smtClean="0">
                <a:latin typeface="Univers" pitchFamily="34" charset="0"/>
              </a:rPr>
              <a:t>Dicyclopentadiene</a:t>
            </a:r>
            <a:r>
              <a:rPr lang="en-US" sz="3200" dirty="0" smtClean="0">
                <a:latin typeface="Univers" pitchFamily="34" charset="0"/>
              </a:rPr>
              <a:t>	</a:t>
            </a:r>
          </a:p>
          <a:p>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171CA6C-8105-48BA-AA78-CACBBD865E6D}"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D790B65E-7120-4F51-87BD-5664958BD23A}" type="slidenum">
              <a:rPr lang="en-US"/>
              <a:pPr>
                <a:defRPr/>
              </a:pPr>
              <a:t>24</a:t>
            </a:fld>
            <a:endParaRPr lang="en-US"/>
          </a:p>
        </p:txBody>
      </p:sp>
      <p:sp>
        <p:nvSpPr>
          <p:cNvPr id="27652" name="Rectangle 2"/>
          <p:cNvSpPr>
            <a:spLocks noGrp="1" noChangeArrowheads="1"/>
          </p:cNvSpPr>
          <p:nvPr>
            <p:ph type="title"/>
          </p:nvPr>
        </p:nvSpPr>
        <p:spPr/>
        <p:txBody>
          <a:bodyPr/>
          <a:lstStyle/>
          <a:p>
            <a:r>
              <a:rPr lang="en-US" dirty="0" smtClean="0"/>
              <a:t>Incompatible Chemicals</a:t>
            </a:r>
            <a:br>
              <a:rPr lang="en-US" dirty="0" smtClean="0"/>
            </a:br>
            <a:r>
              <a:rPr lang="en-US" dirty="0" smtClean="0">
                <a:sym typeface="Symbol" pitchFamily="18" charset="2"/>
                <a:hlinkClick r:id="rId3"/>
              </a:rPr>
              <a:t></a:t>
            </a:r>
            <a:r>
              <a:rPr lang="en-US" dirty="0" smtClean="0">
                <a:latin typeface="Univers" pitchFamily="34" charset="0"/>
              </a:rPr>
              <a:t/>
            </a:r>
            <a:br>
              <a:rPr lang="en-US" dirty="0" smtClean="0">
                <a:latin typeface="Univers" pitchFamily="34" charset="0"/>
              </a:rPr>
            </a:br>
            <a:endParaRPr lang="en-US" dirty="0" smtClean="0">
              <a:latin typeface="Univers" pitchFamily="34" charset="0"/>
            </a:endParaRPr>
          </a:p>
        </p:txBody>
      </p:sp>
      <p:pic>
        <p:nvPicPr>
          <p:cNvPr id="27653" name="Picture 3"/>
          <p:cNvPicPr>
            <a:picLocks noGrp="1" noChangeAspect="1" noChangeArrowheads="1"/>
          </p:cNvPicPr>
          <p:nvPr>
            <p:ph type="body" idx="1"/>
          </p:nvPr>
        </p:nvPicPr>
        <p:blipFill>
          <a:blip r:embed="rId4" cstate="print"/>
          <a:srcRect/>
          <a:stretch>
            <a:fillRect/>
          </a:stretch>
        </p:blipFill>
        <p:spPr>
          <a:xfrm>
            <a:off x="1676400" y="1905000"/>
            <a:ext cx="5486400" cy="41148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FC495F2-4F8B-4F6A-8F5F-A1BE16B1BC27}"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B817BC03-C503-4DCC-8655-5589BB3ECC93}" type="slidenum">
              <a:rPr lang="en-US"/>
              <a:pPr>
                <a:defRPr/>
              </a:pPr>
              <a:t>25</a:t>
            </a:fld>
            <a:endParaRPr lang="en-US"/>
          </a:p>
        </p:txBody>
      </p:sp>
      <p:sp>
        <p:nvSpPr>
          <p:cNvPr id="28676" name="Rectangle 2"/>
          <p:cNvSpPr>
            <a:spLocks noGrp="1" noChangeArrowheads="1"/>
          </p:cNvSpPr>
          <p:nvPr>
            <p:ph type="title"/>
          </p:nvPr>
        </p:nvSpPr>
        <p:spPr>
          <a:xfrm>
            <a:off x="762000" y="1219200"/>
            <a:ext cx="7772400" cy="1143000"/>
          </a:xfrm>
        </p:spPr>
        <p:txBody>
          <a:bodyPr/>
          <a:lstStyle/>
          <a:p>
            <a:r>
              <a:rPr lang="en-US" b="1" dirty="0" smtClean="0">
                <a:latin typeface="Univers" pitchFamily="34" charset="0"/>
              </a:rPr>
              <a:t>Toxic Chemicals</a:t>
            </a:r>
            <a:br>
              <a:rPr lang="en-US" b="1" dirty="0" smtClean="0">
                <a:latin typeface="Univers" pitchFamily="34" charset="0"/>
              </a:rPr>
            </a:br>
            <a:r>
              <a:rPr lang="en-US" b="1" dirty="0" smtClean="0">
                <a:latin typeface="Univers" pitchFamily="34" charset="0"/>
              </a:rPr>
              <a:t/>
            </a:r>
            <a:br>
              <a:rPr lang="en-US" b="1" dirty="0" smtClean="0">
                <a:latin typeface="Univers" pitchFamily="34" charset="0"/>
              </a:rPr>
            </a:br>
            <a:r>
              <a:rPr lang="en-US" sz="3200" b="1" dirty="0" smtClean="0">
                <a:latin typeface="Univers" pitchFamily="34" charset="0"/>
              </a:rPr>
              <a:t>LEVELS</a:t>
            </a:r>
            <a:endParaRPr lang="en-US" b="1" dirty="0" smtClean="0">
              <a:latin typeface="Univers" pitchFamily="34" charset="0"/>
            </a:endParaRPr>
          </a:p>
        </p:txBody>
      </p:sp>
      <p:sp>
        <p:nvSpPr>
          <p:cNvPr id="28677" name="Rectangle 3"/>
          <p:cNvSpPr>
            <a:spLocks noGrp="1" noChangeArrowheads="1"/>
          </p:cNvSpPr>
          <p:nvPr>
            <p:ph type="body" idx="1"/>
          </p:nvPr>
        </p:nvSpPr>
        <p:spPr>
          <a:xfrm>
            <a:off x="685800" y="2895600"/>
            <a:ext cx="7772400" cy="3409950"/>
          </a:xfrm>
        </p:spPr>
        <p:txBody>
          <a:bodyPr/>
          <a:lstStyle/>
          <a:p>
            <a:pPr lvl="1">
              <a:lnSpc>
                <a:spcPct val="80000"/>
              </a:lnSpc>
              <a:spcAft>
                <a:spcPts val="1200"/>
              </a:spcAft>
            </a:pPr>
            <a:r>
              <a:rPr lang="en-US" b="1" dirty="0" smtClean="0">
                <a:latin typeface="Univers" pitchFamily="34" charset="0"/>
              </a:rPr>
              <a:t>Phenol (irritant) </a:t>
            </a:r>
          </a:p>
          <a:p>
            <a:pPr lvl="1">
              <a:lnSpc>
                <a:spcPct val="80000"/>
              </a:lnSpc>
              <a:spcAft>
                <a:spcPts val="1200"/>
              </a:spcAft>
            </a:pPr>
            <a:r>
              <a:rPr lang="en-US" b="1" dirty="0" smtClean="0">
                <a:latin typeface="Univers" pitchFamily="34" charset="0"/>
              </a:rPr>
              <a:t>Phosgene, mercury (poison)</a:t>
            </a:r>
          </a:p>
          <a:p>
            <a:pPr lvl="1">
              <a:lnSpc>
                <a:spcPct val="80000"/>
              </a:lnSpc>
              <a:spcAft>
                <a:spcPts val="1200"/>
              </a:spcAft>
            </a:pPr>
            <a:r>
              <a:rPr lang="en-US" b="1" dirty="0" smtClean="0">
                <a:latin typeface="Univers" pitchFamily="34" charset="0"/>
              </a:rPr>
              <a:t>1-Naphthylamine, </a:t>
            </a:r>
            <a:r>
              <a:rPr lang="en-US" b="1" dirty="0" err="1" smtClean="0">
                <a:latin typeface="Univers" pitchFamily="34" charset="0"/>
              </a:rPr>
              <a:t>benzidine</a:t>
            </a:r>
            <a:r>
              <a:rPr lang="en-US" b="1" dirty="0" smtClean="0">
                <a:latin typeface="Univers" pitchFamily="34" charset="0"/>
              </a:rPr>
              <a:t>, </a:t>
            </a:r>
            <a:r>
              <a:rPr lang="en-US" b="1" dirty="0" err="1" smtClean="0">
                <a:latin typeface="Univers" pitchFamily="34" charset="0"/>
              </a:rPr>
              <a:t>dimethyl</a:t>
            </a:r>
            <a:r>
              <a:rPr lang="en-US" b="1" dirty="0" smtClean="0">
                <a:latin typeface="Univers" pitchFamily="34" charset="0"/>
              </a:rPr>
              <a:t> sulfate (carcinogens)</a:t>
            </a:r>
          </a:p>
          <a:p>
            <a:pPr lvl="1">
              <a:lnSpc>
                <a:spcPct val="80000"/>
              </a:lnSpc>
              <a:spcAft>
                <a:spcPts val="1200"/>
              </a:spcAft>
            </a:pPr>
            <a:r>
              <a:rPr lang="en-US" b="1" dirty="0" smtClean="0">
                <a:latin typeface="Univers" pitchFamily="34" charset="0"/>
              </a:rPr>
              <a:t>arsenic compounds,  (Mutagens)</a:t>
            </a:r>
            <a:endParaRPr lang="en-US" dirty="0" smtClean="0">
              <a:latin typeface="Univers" pitchFamily="34" charset="0"/>
            </a:endParaRPr>
          </a:p>
          <a:p>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38253C9-5FD2-48BB-94AF-EBCF8CEE1151}"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56210E28-B9D7-438D-B13F-8F090FA60085}" type="slidenum">
              <a:rPr lang="en-US"/>
              <a:pPr>
                <a:defRPr/>
              </a:pPr>
              <a:t>26</a:t>
            </a:fld>
            <a:endParaRPr lang="en-US"/>
          </a:p>
        </p:txBody>
      </p:sp>
      <p:sp>
        <p:nvSpPr>
          <p:cNvPr id="29700" name="Rectangle 2"/>
          <p:cNvSpPr>
            <a:spLocks noGrp="1" noChangeArrowheads="1"/>
          </p:cNvSpPr>
          <p:nvPr>
            <p:ph type="title"/>
          </p:nvPr>
        </p:nvSpPr>
        <p:spPr>
          <a:xfrm>
            <a:off x="812800" y="342900"/>
            <a:ext cx="7772400" cy="1143000"/>
          </a:xfrm>
        </p:spPr>
        <p:txBody>
          <a:bodyPr/>
          <a:lstStyle/>
          <a:p>
            <a:r>
              <a:rPr lang="en-US" smtClean="0"/>
              <a:t>Poisons...</a:t>
            </a:r>
          </a:p>
        </p:txBody>
      </p:sp>
      <p:sp>
        <p:nvSpPr>
          <p:cNvPr id="29701" name="Rectangle 3"/>
          <p:cNvSpPr>
            <a:spLocks noGrp="1" noChangeArrowheads="1"/>
          </p:cNvSpPr>
          <p:nvPr>
            <p:ph type="body" idx="1"/>
          </p:nvPr>
        </p:nvSpPr>
        <p:spPr>
          <a:xfrm>
            <a:off x="685800" y="1485900"/>
            <a:ext cx="7772400" cy="4610100"/>
          </a:xfrm>
        </p:spPr>
        <p:txBody>
          <a:bodyPr/>
          <a:lstStyle/>
          <a:p>
            <a:pPr>
              <a:spcBef>
                <a:spcPts val="500"/>
              </a:spcBef>
              <a:spcAft>
                <a:spcPts val="500"/>
              </a:spcAft>
            </a:pPr>
            <a:r>
              <a:rPr lang="en-US" b="1" u="sng" dirty="0" smtClean="0">
                <a:solidFill>
                  <a:srgbClr val="0000FF"/>
                </a:solidFill>
                <a:latin typeface="Arial" charset="0"/>
              </a:rPr>
              <a:t>Mercury Compounds</a:t>
            </a:r>
            <a:r>
              <a:rPr lang="en-US" dirty="0" smtClean="0"/>
              <a:t> </a:t>
            </a:r>
          </a:p>
          <a:p>
            <a:pPr lvl="3">
              <a:spcBef>
                <a:spcPts val="500"/>
              </a:spcBef>
              <a:spcAft>
                <a:spcPts val="500"/>
              </a:spcAft>
              <a:buFont typeface="Symbol" pitchFamily="18" charset="2"/>
              <a:buChar char="·"/>
            </a:pPr>
            <a:r>
              <a:rPr lang="en-US" sz="2800" b="1" dirty="0" smtClean="0"/>
              <a:t>1997 June 10</a:t>
            </a:r>
            <a:r>
              <a:rPr lang="en-US" sz="2800" dirty="0" smtClean="0"/>
              <a:t> </a:t>
            </a:r>
            <a:r>
              <a:rPr lang="en-US" sz="2800" b="1" dirty="0" smtClean="0"/>
              <a:t>The News York Times HANOVER, N.H., </a:t>
            </a:r>
            <a:r>
              <a:rPr lang="en-US" sz="2800" dirty="0" smtClean="0"/>
              <a:t>- </a:t>
            </a:r>
          </a:p>
          <a:p>
            <a:pPr lvl="3">
              <a:spcBef>
                <a:spcPts val="500"/>
              </a:spcBef>
              <a:spcAft>
                <a:spcPts val="500"/>
              </a:spcAft>
              <a:buFont typeface="Symbol" pitchFamily="18" charset="2"/>
              <a:buChar char="·"/>
            </a:pPr>
            <a:r>
              <a:rPr lang="en-US" sz="2800" dirty="0" smtClean="0"/>
              <a:t>A Dartmouth College chemistry professor Karen E. </a:t>
            </a:r>
            <a:r>
              <a:rPr lang="en-US" sz="2800" dirty="0" err="1" smtClean="0"/>
              <a:t>Wetterhahn</a:t>
            </a:r>
            <a:r>
              <a:rPr lang="en-US" sz="2800" dirty="0" smtClean="0"/>
              <a:t>, 48, has died from exposure to a rare form of mercury, first synthesized more than 130 years ago. </a:t>
            </a:r>
            <a:r>
              <a:rPr lang="en-US" sz="2800" u="sng" dirty="0" err="1" smtClean="0">
                <a:solidFill>
                  <a:srgbClr val="0000FF"/>
                </a:solidFill>
                <a:latin typeface="Arial" charset="0"/>
                <a:hlinkClick r:id="rId3"/>
              </a:rPr>
              <a:t>Dimethylmercury</a:t>
            </a:r>
            <a:r>
              <a:rPr lang="en-US" sz="2800" u="sng" dirty="0" smtClean="0">
                <a:solidFill>
                  <a:srgbClr val="0000FF"/>
                </a:solidFill>
                <a:latin typeface="Arial" charset="0"/>
                <a:hlinkClick r:id="rId3"/>
              </a:rPr>
              <a:t> Skin Exposure Fatality</a:t>
            </a:r>
            <a:r>
              <a:rPr lang="en-US" sz="2800" dirty="0" smtClean="0">
                <a:hlinkClick r:id="rId3"/>
              </a:rPr>
              <a:t> </a:t>
            </a:r>
            <a:endParaRPr lang="en-US" sz="2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6E41022-C914-41C2-A789-CAEAD89C4078}"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B4B0F9AF-0826-4B08-B643-3721E34B0007}" type="slidenum">
              <a:rPr lang="en-US"/>
              <a:pPr>
                <a:defRPr/>
              </a:pPr>
              <a:t>27</a:t>
            </a:fld>
            <a:endParaRPr lang="en-US"/>
          </a:p>
        </p:txBody>
      </p:sp>
      <p:sp>
        <p:nvSpPr>
          <p:cNvPr id="30724" name="Rectangle 2"/>
          <p:cNvSpPr>
            <a:spLocks noGrp="1" noChangeArrowheads="1"/>
          </p:cNvSpPr>
          <p:nvPr>
            <p:ph type="title"/>
          </p:nvPr>
        </p:nvSpPr>
        <p:spPr/>
        <p:txBody>
          <a:bodyPr/>
          <a:lstStyle/>
          <a:p>
            <a:r>
              <a:rPr lang="en-US" smtClean="0"/>
              <a:t>Carcinogens</a:t>
            </a:r>
            <a:br>
              <a:rPr lang="en-US" smtClean="0"/>
            </a:br>
            <a:endParaRPr lang="en-US" smtClean="0"/>
          </a:p>
        </p:txBody>
      </p:sp>
      <p:sp>
        <p:nvSpPr>
          <p:cNvPr id="30725" name="Rectangle 3"/>
          <p:cNvSpPr>
            <a:spLocks noGrp="1" noChangeArrowheads="1"/>
          </p:cNvSpPr>
          <p:nvPr>
            <p:ph type="body" idx="1"/>
          </p:nvPr>
        </p:nvSpPr>
        <p:spPr>
          <a:xfrm>
            <a:off x="609600" y="1371600"/>
            <a:ext cx="8229600" cy="5143500"/>
          </a:xfrm>
        </p:spPr>
        <p:txBody>
          <a:bodyPr/>
          <a:lstStyle/>
          <a:p>
            <a:r>
              <a:rPr lang="en-US" dirty="0" smtClean="0"/>
              <a:t>Benzene </a:t>
            </a:r>
          </a:p>
          <a:p>
            <a:r>
              <a:rPr lang="en-US" dirty="0" smtClean="0"/>
              <a:t>CCl</a:t>
            </a:r>
            <a:r>
              <a:rPr lang="en-US" baseline="-25000" dirty="0" smtClean="0"/>
              <a:t>4</a:t>
            </a:r>
            <a:endParaRPr lang="en-US" dirty="0" smtClean="0"/>
          </a:p>
          <a:p>
            <a:r>
              <a:rPr lang="en-US" dirty="0" err="1" smtClean="0"/>
              <a:t>Thiourea</a:t>
            </a:r>
            <a:endParaRPr lang="en-US" dirty="0" smtClean="0"/>
          </a:p>
          <a:p>
            <a:r>
              <a:rPr lang="en-US" dirty="0" smtClean="0"/>
              <a:t>Saccharin</a:t>
            </a:r>
          </a:p>
          <a:p>
            <a:r>
              <a:rPr lang="en-US" dirty="0" smtClean="0"/>
              <a:t>Methyl Iodide</a:t>
            </a:r>
          </a:p>
          <a:p>
            <a:r>
              <a:rPr lang="en-US" dirty="0" err="1" smtClean="0"/>
              <a:t>Metronidazole</a:t>
            </a:r>
            <a:r>
              <a:rPr lang="en-US" dirty="0" smtClean="0"/>
              <a:t> </a:t>
            </a:r>
          </a:p>
          <a:p>
            <a:r>
              <a:rPr lang="en-US" dirty="0" smtClean="0"/>
              <a:t>Most Dyes..</a:t>
            </a:r>
          </a:p>
          <a:p>
            <a:r>
              <a:rPr lang="en-US" sz="2400" dirty="0" smtClean="0"/>
              <a:t>Lists are available </a:t>
            </a:r>
            <a:r>
              <a:rPr lang="en-US" sz="2400" dirty="0" smtClean="0">
                <a:hlinkClick r:id="rId3"/>
              </a:rPr>
              <a:t>from </a:t>
            </a:r>
            <a:r>
              <a:rPr lang="en-US" sz="2400" dirty="0" err="1" smtClean="0">
                <a:hlinkClick r:id="rId3"/>
              </a:rPr>
              <a:t>Unversity</a:t>
            </a:r>
            <a:r>
              <a:rPr lang="en-US" sz="2400" dirty="0" smtClean="0">
                <a:hlinkClick r:id="rId3"/>
              </a:rPr>
              <a:t> of Bath  </a:t>
            </a:r>
            <a:r>
              <a:rPr lang="en-US" sz="2400" dirty="0" smtClean="0"/>
              <a:t>                     							</a:t>
            </a:r>
          </a:p>
          <a:p>
            <a:endParaRPr lang="en-US" sz="24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8BFDAD6-CC91-480D-9D94-BC966B09FE85}"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0B7F0D04-8F80-4BB4-B3FF-5F9B9CEAC0C8}" type="slidenum">
              <a:rPr lang="en-US"/>
              <a:pPr>
                <a:defRPr/>
              </a:pPr>
              <a:t>28</a:t>
            </a:fld>
            <a:endParaRPr lang="en-US"/>
          </a:p>
        </p:txBody>
      </p:sp>
      <p:sp>
        <p:nvSpPr>
          <p:cNvPr id="31748" name="Rectangle 2"/>
          <p:cNvSpPr>
            <a:spLocks noGrp="1" noChangeArrowheads="1"/>
          </p:cNvSpPr>
          <p:nvPr>
            <p:ph type="title"/>
          </p:nvPr>
        </p:nvSpPr>
        <p:spPr/>
        <p:txBody>
          <a:bodyPr/>
          <a:lstStyle/>
          <a:p>
            <a:r>
              <a:rPr lang="en-US" smtClean="0"/>
              <a:t>Mutagens and Teratogens……….</a:t>
            </a:r>
          </a:p>
        </p:txBody>
      </p:sp>
      <p:sp>
        <p:nvSpPr>
          <p:cNvPr id="31749" name="Rectangle 3"/>
          <p:cNvSpPr>
            <a:spLocks noGrp="1" noChangeArrowheads="1"/>
          </p:cNvSpPr>
          <p:nvPr>
            <p:ph type="body" idx="1"/>
          </p:nvPr>
        </p:nvSpPr>
        <p:spPr/>
        <p:txBody>
          <a:bodyPr/>
          <a:lstStyle/>
          <a:p>
            <a:r>
              <a:rPr lang="en-US" dirty="0" smtClean="0"/>
              <a:t>Huge list… </a:t>
            </a:r>
          </a:p>
          <a:p>
            <a:r>
              <a:rPr lang="en-US" dirty="0" smtClean="0"/>
              <a:t>Priority chemicals are given here </a:t>
            </a:r>
            <a:r>
              <a:rPr lang="en-US" dirty="0" smtClean="0">
                <a:hlinkClick r:id="rId3"/>
              </a:rPr>
              <a:t>local list</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FFE55B1-C301-4997-B498-97B4714716FA}"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09D35D29-6540-4FF1-83E8-7675FBE13DDC}" type="slidenum">
              <a:rPr lang="en-US"/>
              <a:pPr>
                <a:defRPr/>
              </a:pPr>
              <a:t>29</a:t>
            </a:fld>
            <a:endParaRPr lang="en-US"/>
          </a:p>
        </p:txBody>
      </p:sp>
      <p:sp>
        <p:nvSpPr>
          <p:cNvPr id="32772" name="Rectangle 2"/>
          <p:cNvSpPr>
            <a:spLocks noGrp="1" noChangeArrowheads="1"/>
          </p:cNvSpPr>
          <p:nvPr>
            <p:ph type="title"/>
          </p:nvPr>
        </p:nvSpPr>
        <p:spPr/>
        <p:txBody>
          <a:bodyPr/>
          <a:lstStyle/>
          <a:p>
            <a:r>
              <a:rPr lang="en-US" u="sng" smtClean="0">
                <a:latin typeface="Univers" pitchFamily="34" charset="0"/>
              </a:rPr>
              <a:t>Storage of Chemicals</a:t>
            </a:r>
          </a:p>
        </p:txBody>
      </p:sp>
      <p:sp>
        <p:nvSpPr>
          <p:cNvPr id="32773" name="Rectangle 3"/>
          <p:cNvSpPr>
            <a:spLocks noGrp="1" noChangeArrowheads="1"/>
          </p:cNvSpPr>
          <p:nvPr>
            <p:ph type="body" idx="1"/>
          </p:nvPr>
        </p:nvSpPr>
        <p:spPr>
          <a:xfrm>
            <a:off x="762000" y="1752600"/>
            <a:ext cx="7772400" cy="4419600"/>
          </a:xfrm>
        </p:spPr>
        <p:txBody>
          <a:bodyPr/>
          <a:lstStyle/>
          <a:p>
            <a:pPr>
              <a:lnSpc>
                <a:spcPct val="80000"/>
              </a:lnSpc>
              <a:spcAft>
                <a:spcPts val="1200"/>
              </a:spcAft>
            </a:pPr>
            <a:r>
              <a:rPr lang="en-US" dirty="0" smtClean="0">
                <a:latin typeface="Univers" pitchFamily="34" charset="0"/>
              </a:rPr>
              <a:t>The principle concern is to  achieve /  maximize STUDENT  safety </a:t>
            </a:r>
          </a:p>
          <a:p>
            <a:pPr>
              <a:lnSpc>
                <a:spcPct val="80000"/>
              </a:lnSpc>
              <a:spcAft>
                <a:spcPts val="1200"/>
              </a:spcAft>
            </a:pPr>
            <a:r>
              <a:rPr lang="en-US" dirty="0" smtClean="0">
                <a:latin typeface="Univers" pitchFamily="34" charset="0"/>
              </a:rPr>
              <a:t> Proper storage will account for</a:t>
            </a:r>
          </a:p>
          <a:p>
            <a:pPr lvl="1">
              <a:lnSpc>
                <a:spcPct val="80000"/>
              </a:lnSpc>
              <a:spcAft>
                <a:spcPts val="1200"/>
              </a:spcAft>
            </a:pPr>
            <a:r>
              <a:rPr lang="en-US" dirty="0" smtClean="0">
                <a:latin typeface="Univers" pitchFamily="34" charset="0"/>
              </a:rPr>
              <a:t>chemical compatibility, </a:t>
            </a:r>
            <a:r>
              <a:rPr lang="en-US" dirty="0" smtClean="0"/>
              <a:t>(Check Chart) </a:t>
            </a:r>
            <a:r>
              <a:rPr lang="en-US" dirty="0" smtClean="0">
                <a:sym typeface="Symbol" pitchFamily="18" charset="2"/>
                <a:hlinkClick r:id="rId3"/>
              </a:rPr>
              <a:t></a:t>
            </a:r>
            <a:endParaRPr lang="en-US" dirty="0" smtClean="0">
              <a:latin typeface="Univers" pitchFamily="34" charset="0"/>
            </a:endParaRPr>
          </a:p>
          <a:p>
            <a:pPr lvl="1">
              <a:lnSpc>
                <a:spcPct val="80000"/>
              </a:lnSpc>
              <a:spcAft>
                <a:spcPts val="1200"/>
              </a:spcAft>
            </a:pPr>
            <a:r>
              <a:rPr lang="en-US" dirty="0" smtClean="0">
                <a:latin typeface="Univers" pitchFamily="34" charset="0"/>
              </a:rPr>
              <a:t>spill control </a:t>
            </a:r>
            <a:endParaRPr lang="en-US" dirty="0" smtClean="0">
              <a:latin typeface="Univers" pitchFamily="34" charset="0"/>
              <a:hlinkClick r:id="" action="ppaction://noaction"/>
            </a:endParaRPr>
          </a:p>
          <a:p>
            <a:pPr lvl="1">
              <a:lnSpc>
                <a:spcPct val="80000"/>
              </a:lnSpc>
              <a:spcAft>
                <a:spcPts val="1200"/>
              </a:spcAft>
            </a:pPr>
            <a:r>
              <a:rPr lang="en-US" dirty="0" smtClean="0">
                <a:latin typeface="Univers" pitchFamily="34" charset="0"/>
              </a:rPr>
              <a:t>fire / explosion control, (Not yet)</a:t>
            </a:r>
          </a:p>
          <a:p>
            <a:pPr lvl="1">
              <a:lnSpc>
                <a:spcPct val="80000"/>
              </a:lnSpc>
              <a:spcAft>
                <a:spcPts val="1200"/>
              </a:spcAft>
            </a:pPr>
            <a:r>
              <a:rPr lang="en-US" dirty="0" smtClean="0">
                <a:latin typeface="Univers" pitchFamily="34" charset="0"/>
              </a:rPr>
              <a:t>Temperature</a:t>
            </a:r>
          </a:p>
          <a:p>
            <a:pPr lvl="1">
              <a:lnSpc>
                <a:spcPct val="80000"/>
              </a:lnSpc>
              <a:spcAft>
                <a:spcPts val="1200"/>
              </a:spcAft>
            </a:pPr>
            <a:r>
              <a:rPr lang="en-US" dirty="0" smtClean="0">
                <a:latin typeface="Univers" pitchFamily="34" charset="0"/>
              </a:rPr>
              <a:t>provide a "user friendly" system (inventory)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089A5A9-3DFE-4560-B5D2-8DB9497DF1EC}"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3</a:t>
            </a:fld>
            <a:endParaRPr lang="en-US"/>
          </a:p>
        </p:txBody>
      </p:sp>
      <p:sp>
        <p:nvSpPr>
          <p:cNvPr id="6" name="Date Placeholder 1"/>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0FD588C-0E1A-460A-AFD3-F884D559350A}"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0586E4-6AD4-43DB-81B3-412CFBBA5A3B}"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1026"/>
          <p:cNvSpPr>
            <a:spLocks noChangeArrowheads="1"/>
          </p:cNvSpPr>
          <p:nvPr/>
        </p:nvSpPr>
        <p:spPr bwMode="auto">
          <a:xfrm>
            <a:off x="762000" y="1600200"/>
            <a:ext cx="8001000" cy="3416962"/>
          </a:xfrm>
          <a:prstGeom prst="rect">
            <a:avLst/>
          </a:prstGeom>
          <a:noFill/>
          <a:ln w="9525">
            <a:noFill/>
            <a:miter lim="800000"/>
            <a:headEnd/>
            <a:tailEnd/>
          </a:ln>
          <a:effectLst/>
        </p:spPr>
        <p:txBody>
          <a:bodyPr wrap="square" lIns="92075" tIns="46038" rIns="92075" bIns="46038">
            <a:spAutoFit/>
          </a:bodyPr>
          <a:lstStyle/>
          <a:p>
            <a:pPr algn="just"/>
            <a:r>
              <a:rPr lang="en-US" dirty="0" smtClean="0">
                <a:latin typeface="Arial Rounded MT Bold" pitchFamily="34" charset="0"/>
              </a:rPr>
              <a:t>Safety in the lab is your responsibility. </a:t>
            </a:r>
            <a:r>
              <a:rPr lang="en-US" dirty="0">
                <a:latin typeface="Arial Rounded MT Bold" pitchFamily="34" charset="0"/>
              </a:rPr>
              <a:t>It is to your advantage to learn and practice safe laboratory practices</a:t>
            </a:r>
            <a:r>
              <a:rPr lang="en-US" dirty="0" smtClean="0">
                <a:latin typeface="Arial Rounded MT Bold" pitchFamily="34" charset="0"/>
              </a:rPr>
              <a:t>.</a:t>
            </a:r>
          </a:p>
          <a:p>
            <a:pPr algn="just"/>
            <a:endParaRPr lang="en-US" dirty="0" smtClean="0">
              <a:latin typeface="Arial Rounded MT Bold" pitchFamily="34" charset="0"/>
            </a:endParaRPr>
          </a:p>
          <a:p>
            <a:pPr algn="just"/>
            <a:r>
              <a:rPr lang="en-US" dirty="0" smtClean="0">
                <a:latin typeface="Arial Rounded MT Bold" pitchFamily="34" charset="0"/>
              </a:rPr>
              <a:t>Whenever necessary, you will be given laboratory safety  instruction. You should always read written safety materials given in published papers before </a:t>
            </a:r>
          </a:p>
          <a:p>
            <a:pPr algn="just"/>
            <a:r>
              <a:rPr lang="en-US" dirty="0" smtClean="0">
                <a:latin typeface="Arial Rounded MT Bold" pitchFamily="34" charset="0"/>
              </a:rPr>
              <a:t>carrying out a procedure. </a:t>
            </a:r>
          </a:p>
          <a:p>
            <a:endParaRPr lang="en-US" dirty="0">
              <a:latin typeface="Arial Rounded MT Bold" pitchFamily="34" charset="0"/>
            </a:endParaRPr>
          </a:p>
        </p:txBody>
      </p:sp>
      <p:sp>
        <p:nvSpPr>
          <p:cNvPr id="9" name="Rectangle 1027"/>
          <p:cNvSpPr>
            <a:spLocks noChangeArrowheads="1"/>
          </p:cNvSpPr>
          <p:nvPr/>
        </p:nvSpPr>
        <p:spPr bwMode="auto">
          <a:xfrm>
            <a:off x="1600200" y="381000"/>
            <a:ext cx="6121548" cy="708528"/>
          </a:xfrm>
          <a:prstGeom prst="rect">
            <a:avLst/>
          </a:prstGeom>
          <a:noFill/>
          <a:ln w="9525">
            <a:noFill/>
            <a:miter lim="800000"/>
            <a:headEnd/>
            <a:tailEnd/>
          </a:ln>
          <a:effectLst/>
        </p:spPr>
        <p:txBody>
          <a:bodyPr wrap="none" lIns="92075" tIns="46038" rIns="92075" bIns="46038">
            <a:spAutoFit/>
          </a:bodyPr>
          <a:lstStyle/>
          <a:p>
            <a:pPr algn="ctr"/>
            <a:r>
              <a:rPr lang="en-US" sz="4000" dirty="0">
                <a:solidFill>
                  <a:srgbClr val="CC0000"/>
                </a:solidFill>
                <a:effectLst>
                  <a:outerShdw blurRad="38100" dist="38100" dir="2700000" algn="tl">
                    <a:srgbClr val="C0C0C0"/>
                  </a:outerShdw>
                </a:effectLst>
                <a:latin typeface="Arial Rounded MT Bold" pitchFamily="34" charset="0"/>
              </a:rPr>
              <a:t>YOUR RESPONSIBILITY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a:xfrm>
            <a:off x="955738" y="6248400"/>
            <a:ext cx="1635061" cy="457200"/>
          </a:xfrm>
        </p:spPr>
        <p:txBody>
          <a:bodyPr/>
          <a:lstStyle/>
          <a:p>
            <a:pPr>
              <a:defRPr/>
            </a:pPr>
            <a:fld id="{5D3C9976-9B2B-4E27-B756-DDBE7E2BE36C}" type="datetime1">
              <a:rPr lang="en-US" smtClean="0"/>
              <a:pPr>
                <a:defRPr/>
              </a:pPr>
              <a:t>3/30/2012</a:t>
            </a:fld>
            <a:endParaRPr lang="en-US"/>
          </a:p>
        </p:txBody>
      </p:sp>
      <p:sp>
        <p:nvSpPr>
          <p:cNvPr id="11" name="Slide Number Placeholder 5"/>
          <p:cNvSpPr>
            <a:spLocks noGrp="1"/>
          </p:cNvSpPr>
          <p:nvPr>
            <p:ph type="sldNum" sz="quarter" idx="12"/>
          </p:nvPr>
        </p:nvSpPr>
        <p:spPr>
          <a:xfrm>
            <a:off x="6823138" y="6248400"/>
            <a:ext cx="1635061" cy="457200"/>
          </a:xfrm>
        </p:spPr>
        <p:txBody>
          <a:bodyPr/>
          <a:lstStyle/>
          <a:p>
            <a:pPr>
              <a:defRPr/>
            </a:pPr>
            <a:fld id="{684D5E15-B67E-4B2B-9D6C-9AD1CE860A1C}" type="slidenum">
              <a:rPr lang="en-US"/>
              <a:pPr>
                <a:defRPr/>
              </a:pPr>
              <a:t>30</a:t>
            </a:fld>
            <a:endParaRPr lang="en-US"/>
          </a:p>
        </p:txBody>
      </p:sp>
      <p:sp>
        <p:nvSpPr>
          <p:cNvPr id="33796" name="Text Box 7"/>
          <p:cNvSpPr txBox="1">
            <a:spLocks noChangeArrowheads="1"/>
          </p:cNvSpPr>
          <p:nvPr/>
        </p:nvSpPr>
        <p:spPr bwMode="auto">
          <a:xfrm>
            <a:off x="2156802" y="545306"/>
            <a:ext cx="4243998" cy="461665"/>
          </a:xfrm>
          <a:prstGeom prst="rect">
            <a:avLst/>
          </a:prstGeom>
          <a:noFill/>
          <a:ln w="9525">
            <a:noFill/>
            <a:miter lim="800000"/>
            <a:headEnd/>
            <a:tailEnd/>
          </a:ln>
        </p:spPr>
        <p:txBody>
          <a:bodyPr wrap="square">
            <a:spAutoFit/>
          </a:bodyPr>
          <a:lstStyle/>
          <a:p>
            <a:r>
              <a:rPr lang="en-US" dirty="0">
                <a:latin typeface="Times New Roman" pitchFamily="18" charset="0"/>
              </a:rPr>
              <a:t>Storing Chemicals</a:t>
            </a:r>
          </a:p>
        </p:txBody>
      </p:sp>
      <p:pic>
        <p:nvPicPr>
          <p:cNvPr id="33797" name="Picture 8"/>
          <p:cNvPicPr>
            <a:picLocks noChangeAspect="1" noChangeArrowheads="1"/>
          </p:cNvPicPr>
          <p:nvPr/>
        </p:nvPicPr>
        <p:blipFill>
          <a:blip r:embed="rId3" cstate="print"/>
          <a:srcRect/>
          <a:stretch>
            <a:fillRect/>
          </a:stretch>
        </p:blipFill>
        <p:spPr bwMode="auto">
          <a:xfrm>
            <a:off x="2286000" y="1219200"/>
            <a:ext cx="4927600" cy="1714500"/>
          </a:xfrm>
          <a:prstGeom prst="rect">
            <a:avLst/>
          </a:prstGeom>
          <a:noFill/>
          <a:ln w="9525">
            <a:noFill/>
            <a:miter lim="800000"/>
            <a:headEnd/>
            <a:tailEnd/>
          </a:ln>
        </p:spPr>
      </p:pic>
      <p:pic>
        <p:nvPicPr>
          <p:cNvPr id="33798" name="Picture 9" descr="labsafety 006"/>
          <p:cNvPicPr>
            <a:picLocks noChangeAspect="1" noChangeArrowheads="1"/>
          </p:cNvPicPr>
          <p:nvPr/>
        </p:nvPicPr>
        <p:blipFill>
          <a:blip r:embed="rId4" cstate="print"/>
          <a:srcRect/>
          <a:stretch>
            <a:fillRect/>
          </a:stretch>
        </p:blipFill>
        <p:spPr bwMode="auto">
          <a:xfrm>
            <a:off x="1905069" y="3086100"/>
            <a:ext cx="3538998" cy="3092054"/>
          </a:xfrm>
          <a:prstGeom prst="rect">
            <a:avLst/>
          </a:prstGeom>
          <a:noFill/>
          <a:ln w="9525">
            <a:noFill/>
            <a:miter lim="800000"/>
            <a:headEnd/>
            <a:tailEnd/>
          </a:ln>
        </p:spPr>
      </p:pic>
      <p:sp>
        <p:nvSpPr>
          <p:cNvPr id="33799" name="Text Box 10"/>
          <p:cNvSpPr txBox="1">
            <a:spLocks noChangeArrowheads="1"/>
          </p:cNvSpPr>
          <p:nvPr/>
        </p:nvSpPr>
        <p:spPr bwMode="auto">
          <a:xfrm>
            <a:off x="5992886" y="3600450"/>
            <a:ext cx="2770114" cy="1569660"/>
          </a:xfrm>
          <a:prstGeom prst="rect">
            <a:avLst/>
          </a:prstGeom>
          <a:noFill/>
          <a:ln w="9525">
            <a:noFill/>
            <a:miter lim="800000"/>
            <a:headEnd/>
            <a:tailEnd/>
          </a:ln>
        </p:spPr>
        <p:txBody>
          <a:bodyPr wrap="square">
            <a:spAutoFit/>
          </a:bodyPr>
          <a:lstStyle/>
          <a:p>
            <a:r>
              <a:rPr lang="en-US" dirty="0">
                <a:latin typeface="Times New Roman" pitchFamily="18" charset="0"/>
              </a:rPr>
              <a:t>Wrong </a:t>
            </a:r>
            <a:r>
              <a:rPr lang="en-US" dirty="0" smtClean="0">
                <a:latin typeface="Times New Roman" pitchFamily="18" charset="0"/>
              </a:rPr>
              <a:t>way to </a:t>
            </a:r>
            <a:r>
              <a:rPr lang="en-US" dirty="0">
                <a:latin typeface="Times New Roman" pitchFamily="18" charset="0"/>
              </a:rPr>
              <a:t>store </a:t>
            </a:r>
          </a:p>
          <a:p>
            <a:r>
              <a:rPr lang="en-US" dirty="0">
                <a:latin typeface="Times New Roman" pitchFamily="18" charset="0"/>
              </a:rPr>
              <a:t>Chemicals.</a:t>
            </a:r>
          </a:p>
          <a:p>
            <a:r>
              <a:rPr lang="en-US" dirty="0">
                <a:latin typeface="Times New Roman" pitchFamily="18" charset="0"/>
              </a:rPr>
              <a:t>Notice how the </a:t>
            </a:r>
            <a:r>
              <a:rPr lang="en-US" dirty="0" smtClean="0">
                <a:latin typeface="Times New Roman" pitchFamily="18" charset="0"/>
              </a:rPr>
              <a:t>bottles </a:t>
            </a:r>
            <a:r>
              <a:rPr lang="en-US" dirty="0">
                <a:latin typeface="Times New Roman" pitchFamily="18" charset="0"/>
              </a:rPr>
              <a:t>are </a:t>
            </a:r>
            <a:r>
              <a:rPr lang="en-US" dirty="0" smtClean="0">
                <a:latin typeface="Times New Roman" pitchFamily="18" charset="0"/>
              </a:rPr>
              <a:t>stacked</a:t>
            </a:r>
            <a:r>
              <a:rPr lang="en-US" dirty="0">
                <a:latin typeface="Times New Roman" pitchFamily="18" charset="0"/>
              </a:rPr>
              <a:t>.</a:t>
            </a:r>
          </a:p>
        </p:txBody>
      </p:sp>
      <p:sp>
        <p:nvSpPr>
          <p:cNvPr id="33800" name="Line 11"/>
          <p:cNvSpPr>
            <a:spLocks noChangeShapeType="1"/>
          </p:cNvSpPr>
          <p:nvPr/>
        </p:nvSpPr>
        <p:spPr bwMode="auto">
          <a:xfrm flipH="1">
            <a:off x="1298176" y="3028950"/>
            <a:ext cx="6017023" cy="3028950"/>
          </a:xfrm>
          <a:prstGeom prst="line">
            <a:avLst/>
          </a:prstGeom>
          <a:noFill/>
          <a:ln w="19050">
            <a:solidFill>
              <a:srgbClr val="FF0000"/>
            </a:solidFill>
            <a:round/>
            <a:headEnd/>
            <a:tailEnd/>
          </a:ln>
        </p:spPr>
        <p:txBody>
          <a:bodyPr/>
          <a:lstStyle/>
          <a:p>
            <a:endParaRPr lang="en-IN"/>
          </a:p>
        </p:txBody>
      </p:sp>
      <p:sp>
        <p:nvSpPr>
          <p:cNvPr id="33801" name="Line 12"/>
          <p:cNvSpPr>
            <a:spLocks noChangeShapeType="1"/>
          </p:cNvSpPr>
          <p:nvPr/>
        </p:nvSpPr>
        <p:spPr bwMode="auto">
          <a:xfrm>
            <a:off x="1559786" y="3028950"/>
            <a:ext cx="5755414" cy="3486150"/>
          </a:xfrm>
          <a:prstGeom prst="line">
            <a:avLst/>
          </a:prstGeom>
          <a:noFill/>
          <a:ln w="19050">
            <a:solidFill>
              <a:srgbClr val="FF0000"/>
            </a:solidFill>
            <a:round/>
            <a:headEnd/>
            <a:tailEnd/>
          </a:ln>
        </p:spPr>
        <p:txBody>
          <a:bodyPr/>
          <a:lstStyle/>
          <a:p>
            <a:endParaRPr lang="en-IN"/>
          </a:p>
        </p:txBody>
      </p:sp>
      <p:sp>
        <p:nvSpPr>
          <p:cNvPr id="33802" name="Text Box 13"/>
          <p:cNvSpPr txBox="1">
            <a:spLocks noChangeArrowheads="1"/>
          </p:cNvSpPr>
          <p:nvPr/>
        </p:nvSpPr>
        <p:spPr bwMode="auto">
          <a:xfrm>
            <a:off x="7496800" y="1371600"/>
            <a:ext cx="484577" cy="769441"/>
          </a:xfrm>
          <a:prstGeom prst="rect">
            <a:avLst/>
          </a:prstGeom>
          <a:noFill/>
          <a:ln w="9525">
            <a:noFill/>
            <a:miter lim="800000"/>
            <a:headEnd/>
            <a:tailEnd/>
          </a:ln>
        </p:spPr>
        <p:txBody>
          <a:bodyPr wrap="square">
            <a:spAutoFit/>
          </a:bodyPr>
          <a:lstStyle/>
          <a:p>
            <a:r>
              <a:rPr lang="en-US" sz="4400"/>
              <a:t>C</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949951" y="2571750"/>
            <a:ext cx="3194049" cy="3283744"/>
            <a:chOff x="5949951" y="2571750"/>
            <a:chExt cx="3194049" cy="3283744"/>
          </a:xfrm>
        </p:grpSpPr>
        <p:grpSp>
          <p:nvGrpSpPr>
            <p:cNvPr id="16" name="Group 15"/>
            <p:cNvGrpSpPr/>
            <p:nvPr/>
          </p:nvGrpSpPr>
          <p:grpSpPr>
            <a:xfrm>
              <a:off x="5949951" y="2819400"/>
              <a:ext cx="3194049" cy="3036094"/>
              <a:chOff x="5949951" y="2882504"/>
              <a:chExt cx="3194049" cy="3036094"/>
            </a:xfrm>
          </p:grpSpPr>
          <p:sp>
            <p:nvSpPr>
              <p:cNvPr id="34821" name="Rectangle 4"/>
              <p:cNvSpPr>
                <a:spLocks noChangeArrowheads="1"/>
              </p:cNvSpPr>
              <p:nvPr/>
            </p:nvSpPr>
            <p:spPr bwMode="auto">
              <a:xfrm>
                <a:off x="5949951" y="2882504"/>
                <a:ext cx="3194049" cy="3036094"/>
              </a:xfrm>
              <a:prstGeom prst="rect">
                <a:avLst/>
              </a:prstGeom>
              <a:solidFill>
                <a:srgbClr val="FFFF66"/>
              </a:solidFill>
              <a:ln w="12700">
                <a:solidFill>
                  <a:schemeClr val="tx1"/>
                </a:solidFill>
                <a:miter lim="800000"/>
                <a:headEnd/>
                <a:tailEnd/>
              </a:ln>
            </p:spPr>
            <p:txBody>
              <a:bodyPr wrap="none" anchor="ctr"/>
              <a:lstStyle/>
              <a:p>
                <a:endParaRPr lang="en-IN"/>
              </a:p>
            </p:txBody>
          </p:sp>
          <p:sp>
            <p:nvSpPr>
              <p:cNvPr id="34822" name="Rectangle 5"/>
              <p:cNvSpPr>
                <a:spLocks noChangeArrowheads="1"/>
              </p:cNvSpPr>
              <p:nvPr/>
            </p:nvSpPr>
            <p:spPr bwMode="auto">
              <a:xfrm>
                <a:off x="6197601" y="3200400"/>
                <a:ext cx="1039284" cy="2502694"/>
              </a:xfrm>
              <a:prstGeom prst="rect">
                <a:avLst/>
              </a:prstGeom>
              <a:solidFill>
                <a:srgbClr val="FFFF66"/>
              </a:solidFill>
              <a:ln w="12700">
                <a:solidFill>
                  <a:schemeClr val="tx1"/>
                </a:solidFill>
                <a:miter lim="800000"/>
                <a:headEnd/>
                <a:tailEnd/>
              </a:ln>
            </p:spPr>
            <p:txBody>
              <a:bodyPr wrap="none" anchor="ctr"/>
              <a:lstStyle/>
              <a:p>
                <a:endParaRPr lang="en-IN"/>
              </a:p>
            </p:txBody>
          </p:sp>
          <p:sp>
            <p:nvSpPr>
              <p:cNvPr id="34823" name="Rectangle 6"/>
              <p:cNvSpPr>
                <a:spLocks noChangeArrowheads="1"/>
              </p:cNvSpPr>
              <p:nvPr/>
            </p:nvSpPr>
            <p:spPr bwMode="auto">
              <a:xfrm>
                <a:off x="7721601" y="3200400"/>
                <a:ext cx="1039284" cy="2502694"/>
              </a:xfrm>
              <a:prstGeom prst="rect">
                <a:avLst/>
              </a:prstGeom>
              <a:solidFill>
                <a:srgbClr val="FFFF66"/>
              </a:solidFill>
              <a:ln w="12700">
                <a:solidFill>
                  <a:schemeClr val="tx1"/>
                </a:solidFill>
                <a:miter lim="800000"/>
                <a:headEnd/>
                <a:tailEnd/>
              </a:ln>
            </p:spPr>
            <p:txBody>
              <a:bodyPr wrap="none" anchor="ctr"/>
              <a:lstStyle/>
              <a:p>
                <a:endParaRPr lang="en-IN"/>
              </a:p>
            </p:txBody>
          </p:sp>
          <p:sp>
            <p:nvSpPr>
              <p:cNvPr id="34824" name="Rectangle 7"/>
              <p:cNvSpPr>
                <a:spLocks noChangeArrowheads="1"/>
              </p:cNvSpPr>
              <p:nvPr/>
            </p:nvSpPr>
            <p:spPr bwMode="auto">
              <a:xfrm>
                <a:off x="6197600" y="3028950"/>
                <a:ext cx="2540000" cy="521494"/>
              </a:xfrm>
              <a:prstGeom prst="rect">
                <a:avLst/>
              </a:prstGeom>
              <a:solidFill>
                <a:schemeClr val="bg1">
                  <a:alpha val="50195"/>
                </a:schemeClr>
              </a:solidFill>
              <a:ln w="12700">
                <a:solidFill>
                  <a:schemeClr val="tx1"/>
                </a:solidFill>
                <a:miter lim="800000"/>
                <a:headEnd/>
                <a:tailEnd/>
              </a:ln>
            </p:spPr>
            <p:txBody>
              <a:bodyPr wrap="none" anchor="ctr"/>
              <a:lstStyle/>
              <a:p>
                <a:endParaRPr lang="en-IN"/>
              </a:p>
            </p:txBody>
          </p:sp>
        </p:grpSp>
        <p:sp>
          <p:nvSpPr>
            <p:cNvPr id="34828" name="Rectangle 11"/>
            <p:cNvSpPr>
              <a:spLocks noChangeArrowheads="1"/>
            </p:cNvSpPr>
            <p:nvPr/>
          </p:nvSpPr>
          <p:spPr bwMode="auto">
            <a:xfrm>
              <a:off x="7315201" y="2571750"/>
              <a:ext cx="311151" cy="292894"/>
            </a:xfrm>
            <a:prstGeom prst="rect">
              <a:avLst/>
            </a:prstGeom>
            <a:solidFill>
              <a:srgbClr val="EAEAEA"/>
            </a:solidFill>
            <a:ln w="12700">
              <a:solidFill>
                <a:schemeClr val="tx1"/>
              </a:solidFill>
              <a:miter lim="800000"/>
              <a:headEnd/>
              <a:tailEnd/>
            </a:ln>
          </p:spPr>
          <p:txBody>
            <a:bodyPr wrap="none" anchor="ctr"/>
            <a:lstStyle/>
            <a:p>
              <a:endParaRPr lang="en-IN"/>
            </a:p>
          </p:txBody>
        </p:sp>
      </p:grpSp>
      <p:sp>
        <p:nvSpPr>
          <p:cNvPr id="34830" name="Rectangle 2"/>
          <p:cNvSpPr>
            <a:spLocks noChangeArrowheads="1"/>
          </p:cNvSpPr>
          <p:nvPr/>
        </p:nvSpPr>
        <p:spPr bwMode="auto">
          <a:xfrm>
            <a:off x="442384" y="898922"/>
            <a:ext cx="8092016" cy="4524958"/>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Secondary containment is also a requirement for</a:t>
            </a:r>
          </a:p>
          <a:p>
            <a:r>
              <a:rPr lang="en-US" dirty="0">
                <a:latin typeface="Arial Rounded MT Bold" pitchFamily="34" charset="0"/>
              </a:rPr>
              <a:t>the storage of volatile liquids.</a:t>
            </a:r>
          </a:p>
          <a:p>
            <a:endParaRPr lang="en-US" dirty="0">
              <a:latin typeface="Arial Rounded MT Bold" pitchFamily="34" charset="0"/>
            </a:endParaRPr>
          </a:p>
          <a:p>
            <a:r>
              <a:rPr lang="en-US" dirty="0">
                <a:latin typeface="Arial Rounded MT Bold" pitchFamily="34" charset="0"/>
              </a:rPr>
              <a:t>The ventilated cabinets used to store </a:t>
            </a:r>
          </a:p>
          <a:p>
            <a:r>
              <a:rPr lang="en-US" dirty="0">
                <a:latin typeface="Arial Rounded MT Bold" pitchFamily="34" charset="0"/>
              </a:rPr>
              <a:t>volatile reagents  must have a chamber </a:t>
            </a:r>
          </a:p>
          <a:p>
            <a:r>
              <a:rPr lang="en-US" dirty="0">
                <a:latin typeface="Arial Rounded MT Bold" pitchFamily="34" charset="0"/>
              </a:rPr>
              <a:t>at the bottom which can contain </a:t>
            </a:r>
          </a:p>
          <a:p>
            <a:r>
              <a:rPr lang="en-US" dirty="0">
                <a:latin typeface="Arial Rounded MT Bold" pitchFamily="34" charset="0"/>
              </a:rPr>
              <a:t>the entire contents of the </a:t>
            </a:r>
          </a:p>
          <a:p>
            <a:r>
              <a:rPr lang="en-US" dirty="0">
                <a:latin typeface="Arial Rounded MT Bold" pitchFamily="34" charset="0"/>
              </a:rPr>
              <a:t>cabinet  if the reagents </a:t>
            </a:r>
          </a:p>
          <a:p>
            <a:r>
              <a:rPr lang="en-US" dirty="0">
                <a:latin typeface="Arial Rounded MT Bold" pitchFamily="34" charset="0"/>
              </a:rPr>
              <a:t>should spill. </a:t>
            </a:r>
          </a:p>
          <a:p>
            <a:r>
              <a:rPr lang="en-US" dirty="0">
                <a:latin typeface="Arial Rounded MT Bold" pitchFamily="34" charset="0"/>
              </a:rPr>
              <a:t>These cabinets will also </a:t>
            </a:r>
          </a:p>
          <a:p>
            <a:r>
              <a:rPr lang="en-US" dirty="0">
                <a:latin typeface="Arial Rounded MT Bold" pitchFamily="34" charset="0"/>
              </a:rPr>
              <a:t>contain a fire  and prevent </a:t>
            </a:r>
          </a:p>
          <a:p>
            <a:r>
              <a:rPr lang="en-US" dirty="0">
                <a:latin typeface="Arial Rounded MT Bold" pitchFamily="34" charset="0"/>
              </a:rPr>
              <a:t>serious fire damage.</a:t>
            </a:r>
          </a:p>
        </p:txBody>
      </p:sp>
      <p:sp>
        <p:nvSpPr>
          <p:cNvPr id="13" name="Date Placeholder 1"/>
          <p:cNvSpPr>
            <a:spLocks noGrp="1"/>
          </p:cNvSpPr>
          <p:nvPr>
            <p:ph type="dt" sz="quarter" idx="10"/>
          </p:nvPr>
        </p:nvSpPr>
        <p:spPr/>
        <p:txBody>
          <a:bodyPr/>
          <a:lstStyle/>
          <a:p>
            <a:pPr>
              <a:defRPr/>
            </a:pPr>
            <a:fld id="{0183CF34-79ED-4D7D-80B3-DB27995BB12E}" type="datetime1">
              <a:rPr lang="en-US" smtClean="0"/>
              <a:pPr>
                <a:defRPr/>
              </a:pPr>
              <a:t>3/30/2012</a:t>
            </a:fld>
            <a:endParaRPr lang="en-US"/>
          </a:p>
        </p:txBody>
      </p:sp>
      <p:sp>
        <p:nvSpPr>
          <p:cNvPr id="15" name="Slide Number Placeholder 3"/>
          <p:cNvSpPr>
            <a:spLocks noGrp="1"/>
          </p:cNvSpPr>
          <p:nvPr>
            <p:ph type="sldNum" sz="quarter" idx="12"/>
          </p:nvPr>
        </p:nvSpPr>
        <p:spPr/>
        <p:txBody>
          <a:bodyPr/>
          <a:lstStyle/>
          <a:p>
            <a:pPr>
              <a:defRPr/>
            </a:pPr>
            <a:fld id="{3A2A5DF3-DE7D-4395-BA7E-2A2AB768F6DB}" type="slidenum">
              <a:rPr lang="en-US"/>
              <a:pPr>
                <a:defRPr/>
              </a:pPr>
              <a:t>31</a:t>
            </a:fld>
            <a:endParaRPr lang="en-US" dirty="0"/>
          </a:p>
        </p:txBody>
      </p:sp>
      <p:sp>
        <p:nvSpPr>
          <p:cNvPr id="124931" name="Rectangle 3"/>
          <p:cNvSpPr>
            <a:spLocks noChangeArrowheads="1"/>
          </p:cNvSpPr>
          <p:nvPr/>
        </p:nvSpPr>
        <p:spPr bwMode="auto">
          <a:xfrm>
            <a:off x="1890184" y="275035"/>
            <a:ext cx="4458400" cy="585418"/>
          </a:xfrm>
          <a:prstGeom prst="rect">
            <a:avLst/>
          </a:prstGeom>
          <a:noFill/>
          <a:ln w="9525">
            <a:noFill/>
            <a:miter lim="800000"/>
            <a:headEnd/>
            <a:tailEnd/>
          </a:ln>
          <a:effectLst/>
        </p:spPr>
        <p:txBody>
          <a:bodyPr wrap="none" lIns="92075" tIns="46038" rIns="92075" bIns="46038">
            <a:spAutoFit/>
          </a:bodyPr>
          <a:lstStyle/>
          <a:p>
            <a:pPr>
              <a:defRPr/>
            </a:pPr>
            <a:r>
              <a:rPr lang="en-US" sz="3200">
                <a:solidFill>
                  <a:schemeClr val="accent2"/>
                </a:solidFill>
                <a:effectLst>
                  <a:outerShdw blurRad="38100" dist="38100" dir="2700000" algn="tl">
                    <a:srgbClr val="C0C0C0"/>
                  </a:outerShdw>
                </a:effectLst>
                <a:latin typeface="Arial Rounded MT Bold" pitchFamily="34" charset="0"/>
              </a:rPr>
              <a:t>STORAGE CABINETS</a:t>
            </a:r>
          </a:p>
        </p:txBody>
      </p:sp>
      <p:sp>
        <p:nvSpPr>
          <p:cNvPr id="34825" name="Rectangle 8"/>
          <p:cNvSpPr>
            <a:spLocks noChangeArrowheads="1"/>
          </p:cNvSpPr>
          <p:nvPr/>
        </p:nvSpPr>
        <p:spPr bwMode="auto">
          <a:xfrm>
            <a:off x="6477000" y="3048000"/>
            <a:ext cx="2121543" cy="462307"/>
          </a:xfrm>
          <a:prstGeom prst="rect">
            <a:avLst/>
          </a:prstGeom>
          <a:noFill/>
          <a:ln w="9525">
            <a:noFill/>
            <a:miter lim="800000"/>
            <a:headEnd/>
            <a:tailEnd/>
          </a:ln>
        </p:spPr>
        <p:txBody>
          <a:bodyPr wrap="none" lIns="92075" tIns="46038" rIns="92075" bIns="46038">
            <a:spAutoFit/>
          </a:bodyPr>
          <a:lstStyle/>
          <a:p>
            <a:r>
              <a:rPr lang="en-US" dirty="0">
                <a:solidFill>
                  <a:srgbClr val="CC0000"/>
                </a:solidFill>
                <a:latin typeface="Arial Rounded MT Bold" pitchFamily="34" charset="0"/>
              </a:rPr>
              <a:t>FLAMMABLE</a:t>
            </a:r>
          </a:p>
        </p:txBody>
      </p:sp>
      <p:sp>
        <p:nvSpPr>
          <p:cNvPr id="34826" name="Rectangle 9"/>
          <p:cNvSpPr>
            <a:spLocks noChangeArrowheads="1"/>
          </p:cNvSpPr>
          <p:nvPr/>
        </p:nvSpPr>
        <p:spPr bwMode="auto">
          <a:xfrm>
            <a:off x="7823200" y="4400550"/>
            <a:ext cx="228600" cy="61913"/>
          </a:xfrm>
          <a:prstGeom prst="rect">
            <a:avLst/>
          </a:prstGeom>
          <a:solidFill>
            <a:srgbClr val="DDDDDD"/>
          </a:solidFill>
          <a:ln w="12700">
            <a:solidFill>
              <a:schemeClr val="tx1"/>
            </a:solidFill>
            <a:miter lim="800000"/>
            <a:headEnd/>
            <a:tailEnd/>
          </a:ln>
        </p:spPr>
        <p:txBody>
          <a:bodyPr wrap="none" anchor="ctr"/>
          <a:lstStyle/>
          <a:p>
            <a:endParaRPr lang="en-IN"/>
          </a:p>
        </p:txBody>
      </p:sp>
      <p:sp>
        <p:nvSpPr>
          <p:cNvPr id="34827" name="Rectangle 10"/>
          <p:cNvSpPr>
            <a:spLocks noChangeArrowheads="1"/>
          </p:cNvSpPr>
          <p:nvPr/>
        </p:nvSpPr>
        <p:spPr bwMode="auto">
          <a:xfrm>
            <a:off x="6841067" y="4408885"/>
            <a:ext cx="230717" cy="61913"/>
          </a:xfrm>
          <a:prstGeom prst="rect">
            <a:avLst/>
          </a:prstGeom>
          <a:solidFill>
            <a:srgbClr val="DDDDDD"/>
          </a:solidFill>
          <a:ln w="12700">
            <a:solidFill>
              <a:schemeClr val="tx1"/>
            </a:solidFill>
            <a:miter lim="800000"/>
            <a:headEnd/>
            <a:tailEnd/>
          </a:ln>
        </p:spPr>
        <p:txBody>
          <a:bodyPr wrap="none" anchor="ctr"/>
          <a:lstStyle/>
          <a:p>
            <a:endParaRPr lang="en-IN"/>
          </a:p>
        </p:txBody>
      </p:sp>
      <p:pic>
        <p:nvPicPr>
          <p:cNvPr id="34829" name="Picture 12"/>
          <p:cNvPicPr>
            <a:picLocks noChangeArrowheads="1"/>
          </p:cNvPicPr>
          <p:nvPr/>
        </p:nvPicPr>
        <p:blipFill>
          <a:blip r:embed="rId3" cstate="print"/>
          <a:srcRect/>
          <a:stretch>
            <a:fillRect/>
          </a:stretch>
        </p:blipFill>
        <p:spPr bwMode="auto">
          <a:xfrm>
            <a:off x="6781800" y="3810000"/>
            <a:ext cx="1361017" cy="18180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9" presetClass="exit" presetSubtype="0" fill="hold" nodeType="afterEffect">
                                  <p:stCondLst>
                                    <p:cond delay="1500"/>
                                  </p:stCondLst>
                                  <p:childTnLst>
                                    <p:animEffect transition="out" filter="dissolve">
                                      <p:cBhvr>
                                        <p:cTn id="10" dur="500"/>
                                        <p:tgtEl>
                                          <p:spTgt spid="34829"/>
                                        </p:tgtEl>
                                      </p:cBhvr>
                                    </p:animEffect>
                                    <p:set>
                                      <p:cBhvr>
                                        <p:cTn id="11" dur="1" fill="hold">
                                          <p:stCondLst>
                                            <p:cond delay="499"/>
                                          </p:stCondLst>
                                        </p:cTn>
                                        <p:tgtEl>
                                          <p:spTgt spid="348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301AA6E7-D296-49BF-B8B3-BF12A23C5A04}"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1EAD8DF9-B159-4567-BC72-5E3413A0C29D}" type="slidenum">
              <a:rPr lang="en-US"/>
              <a:pPr>
                <a:defRPr/>
              </a:pPr>
              <a:t>32</a:t>
            </a:fld>
            <a:endParaRPr lang="en-US"/>
          </a:p>
        </p:txBody>
      </p:sp>
      <p:sp>
        <p:nvSpPr>
          <p:cNvPr id="35844" name="Rectangle 2"/>
          <p:cNvSpPr>
            <a:spLocks noGrp="1" noChangeArrowheads="1"/>
          </p:cNvSpPr>
          <p:nvPr>
            <p:ph type="title" idx="4294967295"/>
          </p:nvPr>
        </p:nvSpPr>
        <p:spPr>
          <a:xfrm>
            <a:off x="0" y="609600"/>
            <a:ext cx="7772400" cy="1143000"/>
          </a:xfrm>
        </p:spPr>
        <p:txBody>
          <a:bodyPr/>
          <a:lstStyle/>
          <a:p>
            <a:r>
              <a:rPr lang="en-US" b="1" smtClean="0">
                <a:latin typeface="Arial" charset="0"/>
              </a:rPr>
              <a:t>Flammable Liquids Storage &amp; Handling	</a:t>
            </a:r>
          </a:p>
        </p:txBody>
      </p:sp>
      <p:sp>
        <p:nvSpPr>
          <p:cNvPr id="35845" name="Rectangle 3"/>
          <p:cNvSpPr>
            <a:spLocks noGrp="1" noChangeArrowheads="1"/>
          </p:cNvSpPr>
          <p:nvPr>
            <p:ph type="body" idx="4294967295"/>
          </p:nvPr>
        </p:nvSpPr>
        <p:spPr>
          <a:xfrm>
            <a:off x="0" y="1981200"/>
            <a:ext cx="7772400" cy="4591050"/>
          </a:xfrm>
        </p:spPr>
        <p:txBody>
          <a:bodyPr/>
          <a:lstStyle/>
          <a:p>
            <a:r>
              <a:rPr lang="en-US" dirty="0" smtClean="0">
                <a:latin typeface="Arial" charset="0"/>
              </a:rPr>
              <a:t>Flammable liquids are stored and used in drums away from ignition sources. (DRUMS Not to be used as a stand)</a:t>
            </a:r>
          </a:p>
          <a:p>
            <a:r>
              <a:rPr lang="en-US" dirty="0" smtClean="0">
                <a:latin typeface="Arial" charset="0"/>
              </a:rPr>
              <a:t>Bulk quantities of flammable liquids (within permissible quantities) are stored in properly labeled storage cabinets, preferably away from the lab.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A1DA49E-5161-4818-9E8E-17E7F6DAF62F}"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701DD08D-EACC-4019-BDA5-79968B51045C}" type="slidenum">
              <a:rPr lang="en-US"/>
              <a:pPr>
                <a:defRPr/>
              </a:pPr>
              <a:t>33</a:t>
            </a:fld>
            <a:endParaRPr lang="en-US"/>
          </a:p>
        </p:txBody>
      </p:sp>
      <p:sp>
        <p:nvSpPr>
          <p:cNvPr id="36868" name="Rectangle 3"/>
          <p:cNvSpPr>
            <a:spLocks noGrp="1" noChangeArrowheads="1"/>
          </p:cNvSpPr>
          <p:nvPr>
            <p:ph type="body" idx="1"/>
          </p:nvPr>
        </p:nvSpPr>
        <p:spPr>
          <a:xfrm>
            <a:off x="609600" y="1714500"/>
            <a:ext cx="7772400" cy="3600450"/>
          </a:xfrm>
        </p:spPr>
        <p:txBody>
          <a:bodyPr/>
          <a:lstStyle/>
          <a:p>
            <a:pPr lvl="1">
              <a:spcBef>
                <a:spcPts val="500"/>
              </a:spcBef>
              <a:spcAft>
                <a:spcPts val="500"/>
              </a:spcAft>
            </a:pPr>
            <a:r>
              <a:rPr lang="en-US" dirty="0" smtClean="0">
                <a:latin typeface="Arial" charset="0"/>
              </a:rPr>
              <a:t>Flammable liquids should be handled in a fume hood to prevent accumulation of vapors. </a:t>
            </a:r>
            <a:br>
              <a:rPr lang="en-US" dirty="0" smtClean="0">
                <a:latin typeface="Arial" charset="0"/>
              </a:rPr>
            </a:br>
            <a:endParaRPr lang="en-US" dirty="0" smtClean="0">
              <a:latin typeface="Arial" charset="0"/>
            </a:endParaRPr>
          </a:p>
          <a:p>
            <a:pPr lvl="1">
              <a:spcBef>
                <a:spcPts val="500"/>
              </a:spcBef>
              <a:spcAft>
                <a:spcPts val="500"/>
              </a:spcAft>
            </a:pPr>
            <a:r>
              <a:rPr lang="en-US" dirty="0" smtClean="0">
                <a:latin typeface="Arial" charset="0"/>
              </a:rPr>
              <a:t>Heat guns and other equipment capable of igniting flammable vapors should not be used to heat flammable solvents or liquids. </a:t>
            </a:r>
            <a:br>
              <a:rPr lang="en-US" dirty="0" smtClean="0">
                <a:latin typeface="Arial" charset="0"/>
              </a:rPr>
            </a:br>
            <a:endParaRPr lang="en-US" dirty="0" smtClean="0">
              <a:latin typeface="Arial" charset="0"/>
            </a:endParaRPr>
          </a:p>
          <a:p>
            <a:pPr lvl="1">
              <a:spcBef>
                <a:spcPts val="500"/>
              </a:spcBef>
              <a:spcAft>
                <a:spcPts val="500"/>
              </a:spcAft>
            </a:pPr>
            <a:r>
              <a:rPr lang="en-US" dirty="0" err="1" smtClean="0">
                <a:latin typeface="Arial" charset="0"/>
                <a:hlinkClick r:id="rId3"/>
              </a:rPr>
              <a:t>Expolsions</a:t>
            </a:r>
            <a:r>
              <a:rPr lang="en-US" dirty="0" smtClean="0">
                <a:latin typeface="Arial" charset="0"/>
                <a:hlinkClick r:id="rId3"/>
              </a:rPr>
              <a:t> from solvents</a:t>
            </a:r>
            <a:endParaRPr lang="en-US" dirty="0" smtClean="0">
              <a:latin typeface="Arial" charset="0"/>
            </a:endParaRPr>
          </a:p>
        </p:txBody>
      </p:sp>
      <p:sp>
        <p:nvSpPr>
          <p:cNvPr id="36869" name="Rectangle 4"/>
          <p:cNvSpPr>
            <a:spLocks noGrp="1" noChangeArrowheads="1"/>
          </p:cNvSpPr>
          <p:nvPr>
            <p:ph type="title"/>
          </p:nvPr>
        </p:nvSpPr>
        <p:spPr>
          <a:noFill/>
        </p:spPr>
        <p:txBody>
          <a:bodyPr/>
          <a:lstStyle/>
          <a:p>
            <a:r>
              <a:rPr lang="en-US" b="1" smtClean="0">
                <a:latin typeface="Arial" charset="0"/>
              </a:rPr>
              <a:t>Flammable Liquids Storage &amp; Handling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quarter" idx="10"/>
          </p:nvPr>
        </p:nvSpPr>
        <p:spPr/>
        <p:txBody>
          <a:bodyPr/>
          <a:lstStyle/>
          <a:p>
            <a:pPr>
              <a:defRPr/>
            </a:pPr>
            <a:fld id="{DDC686EA-F476-431C-9BDB-477DAAEDE732}" type="datetime1">
              <a:rPr lang="en-US" smtClean="0"/>
              <a:pPr>
                <a:defRPr/>
              </a:pPr>
              <a:t>3/30/2012</a:t>
            </a:fld>
            <a:endParaRPr lang="en-US"/>
          </a:p>
        </p:txBody>
      </p:sp>
      <p:sp>
        <p:nvSpPr>
          <p:cNvPr id="9" name="Slide Number Placeholder 3"/>
          <p:cNvSpPr>
            <a:spLocks noGrp="1"/>
          </p:cNvSpPr>
          <p:nvPr>
            <p:ph type="sldNum" sz="quarter" idx="12"/>
          </p:nvPr>
        </p:nvSpPr>
        <p:spPr/>
        <p:txBody>
          <a:bodyPr/>
          <a:lstStyle/>
          <a:p>
            <a:pPr>
              <a:defRPr/>
            </a:pPr>
            <a:fld id="{35FDCE16-212A-4179-B686-8473A9E843B5}" type="slidenum">
              <a:rPr lang="en-US"/>
              <a:pPr>
                <a:defRPr/>
              </a:pPr>
              <a:t>34</a:t>
            </a:fld>
            <a:endParaRPr lang="en-US"/>
          </a:p>
        </p:txBody>
      </p:sp>
      <p:sp>
        <p:nvSpPr>
          <p:cNvPr id="37892" name="Rectangle 2"/>
          <p:cNvSpPr>
            <a:spLocks noChangeArrowheads="1"/>
          </p:cNvSpPr>
          <p:nvPr/>
        </p:nvSpPr>
        <p:spPr bwMode="auto">
          <a:xfrm>
            <a:off x="692150" y="1148954"/>
            <a:ext cx="8070849" cy="2051446"/>
          </a:xfrm>
          <a:prstGeom prst="rect">
            <a:avLst/>
          </a:prstGeom>
          <a:solidFill>
            <a:srgbClr val="FFFF99"/>
          </a:solidFill>
          <a:ln w="12700">
            <a:solidFill>
              <a:schemeClr val="tx1"/>
            </a:solidFill>
            <a:miter lim="800000"/>
            <a:headEnd/>
            <a:tailEnd/>
          </a:ln>
        </p:spPr>
        <p:txBody>
          <a:bodyPr wrap="none" anchor="ctr"/>
          <a:lstStyle/>
          <a:p>
            <a:endParaRPr lang="en-IN"/>
          </a:p>
        </p:txBody>
      </p:sp>
      <p:sp>
        <p:nvSpPr>
          <p:cNvPr id="126979" name="Rectangle 3"/>
          <p:cNvSpPr>
            <a:spLocks noChangeArrowheads="1"/>
          </p:cNvSpPr>
          <p:nvPr/>
        </p:nvSpPr>
        <p:spPr bwMode="auto">
          <a:xfrm>
            <a:off x="1890184" y="258366"/>
            <a:ext cx="4832349" cy="702469"/>
          </a:xfrm>
          <a:prstGeom prst="rect">
            <a:avLst/>
          </a:prstGeom>
          <a:noFill/>
          <a:ln w="9525">
            <a:noFill/>
            <a:miter lim="800000"/>
            <a:headEnd/>
            <a:tailEnd/>
          </a:ln>
          <a:effectLst/>
        </p:spPr>
        <p:txBody>
          <a:bodyPr wrap="none" lIns="92075" tIns="46038" rIns="92075" bIns="46038">
            <a:spAutoFit/>
          </a:bodyPr>
          <a:lstStyle/>
          <a:p>
            <a:pPr>
              <a:defRPr/>
            </a:pPr>
            <a:r>
              <a:rPr lang="en-US" sz="4000">
                <a:solidFill>
                  <a:schemeClr val="accent2"/>
                </a:solidFill>
                <a:effectLst>
                  <a:outerShdw blurRad="38100" dist="38100" dir="2700000" algn="tl">
                    <a:srgbClr val="C0C0C0"/>
                  </a:outerShdw>
                </a:effectLst>
                <a:latin typeface="Arial Rounded MT Bold" pitchFamily="34" charset="0"/>
              </a:rPr>
              <a:t>CHEMICAL SPILLS</a:t>
            </a:r>
          </a:p>
        </p:txBody>
      </p:sp>
      <p:sp>
        <p:nvSpPr>
          <p:cNvPr id="37894" name="Rectangle 4"/>
          <p:cNvSpPr>
            <a:spLocks noChangeArrowheads="1"/>
          </p:cNvSpPr>
          <p:nvPr/>
        </p:nvSpPr>
        <p:spPr bwMode="auto">
          <a:xfrm>
            <a:off x="823384" y="1279923"/>
            <a:ext cx="7863416" cy="1939635"/>
          </a:xfrm>
          <a:prstGeom prst="rect">
            <a:avLst/>
          </a:prstGeom>
          <a:noFill/>
          <a:ln w="9525">
            <a:noFill/>
            <a:miter lim="800000"/>
            <a:headEnd/>
            <a:tailEnd/>
          </a:ln>
        </p:spPr>
        <p:txBody>
          <a:bodyPr wrap="square" lIns="92075" tIns="46038" rIns="92075" bIns="46038">
            <a:spAutoFit/>
          </a:bodyPr>
          <a:lstStyle/>
          <a:p>
            <a:r>
              <a:rPr lang="en-US" dirty="0">
                <a:latin typeface="Arial Rounded MT Bold" pitchFamily="34" charset="0"/>
              </a:rPr>
              <a:t>It is your responsibility to clean up any </a:t>
            </a:r>
            <a:r>
              <a:rPr lang="en-US" dirty="0" smtClean="0">
                <a:latin typeface="Arial Rounded MT Bold" pitchFamily="34" charset="0"/>
              </a:rPr>
              <a:t>chemicals  that </a:t>
            </a:r>
            <a:r>
              <a:rPr lang="en-US" dirty="0">
                <a:latin typeface="Arial Rounded MT Bold" pitchFamily="34" charset="0"/>
              </a:rPr>
              <a:t>you spill. </a:t>
            </a:r>
            <a:endParaRPr lang="en-US" dirty="0" smtClean="0">
              <a:latin typeface="Arial Rounded MT Bold" pitchFamily="34" charset="0"/>
            </a:endParaRPr>
          </a:p>
          <a:p>
            <a:endParaRPr lang="en-US" dirty="0" smtClean="0">
              <a:latin typeface="Arial Rounded MT Bold" pitchFamily="34" charset="0"/>
            </a:endParaRPr>
          </a:p>
          <a:p>
            <a:r>
              <a:rPr lang="en-US" dirty="0" smtClean="0">
                <a:latin typeface="Arial Rounded MT Bold" pitchFamily="34" charset="0"/>
              </a:rPr>
              <a:t>If </a:t>
            </a:r>
            <a:r>
              <a:rPr lang="en-US" dirty="0">
                <a:latin typeface="Arial Rounded MT Bold" pitchFamily="34" charset="0"/>
              </a:rPr>
              <a:t>necessary, ask </a:t>
            </a:r>
            <a:r>
              <a:rPr lang="en-US" dirty="0" smtClean="0">
                <a:latin typeface="Arial Rounded MT Bold" pitchFamily="34" charset="0"/>
              </a:rPr>
              <a:t>for  guidance when you don’t know how to clean the spill.</a:t>
            </a:r>
            <a:endParaRPr lang="en-US" dirty="0">
              <a:latin typeface="Arial Rounded MT Bold" pitchFamily="34" charset="0"/>
            </a:endParaRPr>
          </a:p>
        </p:txBody>
      </p:sp>
      <p:sp>
        <p:nvSpPr>
          <p:cNvPr id="37895" name="Rectangle 5"/>
          <p:cNvSpPr>
            <a:spLocks noChangeArrowheads="1"/>
          </p:cNvSpPr>
          <p:nvPr/>
        </p:nvSpPr>
        <p:spPr bwMode="auto">
          <a:xfrm>
            <a:off x="685800" y="3505200"/>
            <a:ext cx="7761816" cy="831639"/>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For </a:t>
            </a:r>
            <a:r>
              <a:rPr lang="en-US" dirty="0" smtClean="0">
                <a:latin typeface="Arial Rounded MT Bold" pitchFamily="34" charset="0"/>
              </a:rPr>
              <a:t>dil. acids </a:t>
            </a:r>
            <a:r>
              <a:rPr lang="en-US" dirty="0">
                <a:latin typeface="Arial Rounded MT Bold" pitchFamily="34" charset="0"/>
              </a:rPr>
              <a:t>and aqueous solutions, sponges and paper </a:t>
            </a:r>
            <a:r>
              <a:rPr lang="en-US" dirty="0" smtClean="0">
                <a:latin typeface="Arial Rounded MT Bold" pitchFamily="34" charset="0"/>
              </a:rPr>
              <a:t> towels</a:t>
            </a:r>
            <a:r>
              <a:rPr lang="en-US" dirty="0">
                <a:latin typeface="Arial Rounded MT Bold" pitchFamily="34" charset="0"/>
              </a:rPr>
              <a:t>. </a:t>
            </a:r>
          </a:p>
        </p:txBody>
      </p:sp>
      <p:sp>
        <p:nvSpPr>
          <p:cNvPr id="37896" name="Rectangle 6"/>
          <p:cNvSpPr>
            <a:spLocks noChangeArrowheads="1"/>
          </p:cNvSpPr>
          <p:nvPr/>
        </p:nvSpPr>
        <p:spPr bwMode="auto">
          <a:xfrm>
            <a:off x="533400" y="4648200"/>
            <a:ext cx="8026400" cy="831639"/>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If there is a major spill of a volatile or hazardous substance, you may have to evacuate the lab.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fld id="{683EDE7A-9050-44B6-844F-0D860275F469}" type="datetime1">
              <a:rPr lang="en-US" smtClean="0"/>
              <a:pPr>
                <a:defRPr/>
              </a:pPr>
              <a:t>3/30/2012</a:t>
            </a:fld>
            <a:endParaRPr lang="en-US"/>
          </a:p>
        </p:txBody>
      </p:sp>
      <p:sp>
        <p:nvSpPr>
          <p:cNvPr id="7" name="Slide Number Placeholder 3"/>
          <p:cNvSpPr>
            <a:spLocks noGrp="1"/>
          </p:cNvSpPr>
          <p:nvPr>
            <p:ph type="sldNum" sz="quarter" idx="12"/>
          </p:nvPr>
        </p:nvSpPr>
        <p:spPr/>
        <p:txBody>
          <a:bodyPr/>
          <a:lstStyle/>
          <a:p>
            <a:pPr>
              <a:defRPr/>
            </a:pPr>
            <a:fld id="{468220A9-9144-4A2F-86AB-F5DA53B5BC28}" type="slidenum">
              <a:rPr lang="en-US"/>
              <a:pPr>
                <a:defRPr/>
              </a:pPr>
              <a:t>35</a:t>
            </a:fld>
            <a:endParaRPr lang="en-US"/>
          </a:p>
        </p:txBody>
      </p:sp>
      <p:pic>
        <p:nvPicPr>
          <p:cNvPr id="38916" name="Picture 2" descr="labsafety 008"/>
          <p:cNvPicPr>
            <a:picLocks noChangeAspect="1" noChangeArrowheads="1"/>
          </p:cNvPicPr>
          <p:nvPr/>
        </p:nvPicPr>
        <p:blipFill>
          <a:blip r:embed="rId3" cstate="print"/>
          <a:srcRect/>
          <a:stretch>
            <a:fillRect/>
          </a:stretch>
        </p:blipFill>
        <p:spPr bwMode="auto">
          <a:xfrm>
            <a:off x="1219200" y="1371600"/>
            <a:ext cx="3657600" cy="2662238"/>
          </a:xfrm>
          <a:prstGeom prst="rect">
            <a:avLst/>
          </a:prstGeom>
          <a:noFill/>
          <a:ln w="9525">
            <a:noFill/>
            <a:miter lim="800000"/>
            <a:headEnd/>
            <a:tailEnd/>
          </a:ln>
        </p:spPr>
      </p:pic>
      <p:sp>
        <p:nvSpPr>
          <p:cNvPr id="38917" name="Line 3"/>
          <p:cNvSpPr>
            <a:spLocks noChangeShapeType="1"/>
          </p:cNvSpPr>
          <p:nvPr/>
        </p:nvSpPr>
        <p:spPr bwMode="auto">
          <a:xfrm flipV="1">
            <a:off x="2362200" y="3581400"/>
            <a:ext cx="1625600" cy="1657350"/>
          </a:xfrm>
          <a:prstGeom prst="line">
            <a:avLst/>
          </a:prstGeom>
          <a:noFill/>
          <a:ln w="9525">
            <a:solidFill>
              <a:schemeClr val="tx1"/>
            </a:solidFill>
            <a:round/>
            <a:headEnd/>
            <a:tailEnd type="triangle" w="med" len="med"/>
          </a:ln>
        </p:spPr>
        <p:txBody>
          <a:bodyPr/>
          <a:lstStyle/>
          <a:p>
            <a:endParaRPr lang="en-IN"/>
          </a:p>
        </p:txBody>
      </p:sp>
      <p:sp>
        <p:nvSpPr>
          <p:cNvPr id="38918" name="Text Box 4"/>
          <p:cNvSpPr txBox="1">
            <a:spLocks noChangeArrowheads="1"/>
          </p:cNvSpPr>
          <p:nvPr/>
        </p:nvSpPr>
        <p:spPr bwMode="auto">
          <a:xfrm>
            <a:off x="381000" y="5181600"/>
            <a:ext cx="5562600" cy="830997"/>
          </a:xfrm>
          <a:prstGeom prst="rect">
            <a:avLst/>
          </a:prstGeom>
          <a:noFill/>
          <a:ln w="9525">
            <a:noFill/>
            <a:miter lim="800000"/>
            <a:headEnd/>
            <a:tailEnd/>
          </a:ln>
        </p:spPr>
        <p:txBody>
          <a:bodyPr wrap="square">
            <a:spAutoFit/>
          </a:bodyPr>
          <a:lstStyle/>
          <a:p>
            <a:r>
              <a:rPr lang="en-US" dirty="0">
                <a:latin typeface="Times New Roman" pitchFamily="18" charset="0"/>
              </a:rPr>
              <a:t>Notice how tissue paper </a:t>
            </a:r>
            <a:r>
              <a:rPr lang="en-US" dirty="0" smtClean="0">
                <a:latin typeface="Times New Roman" pitchFamily="18" charset="0"/>
              </a:rPr>
              <a:t>is left </a:t>
            </a:r>
            <a:r>
              <a:rPr lang="en-US" dirty="0">
                <a:latin typeface="Times New Roman" pitchFamily="18" charset="0"/>
              </a:rPr>
              <a:t>lying around near </a:t>
            </a:r>
            <a:r>
              <a:rPr lang="en-US" dirty="0" smtClean="0">
                <a:latin typeface="Times New Roman" pitchFamily="18" charset="0"/>
              </a:rPr>
              <a:t>the balance</a:t>
            </a:r>
            <a:r>
              <a:rPr lang="en-US" dirty="0">
                <a:latin typeface="Times New Roman" pitchFamily="18" charset="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0C376DF-7E1C-438E-AB1C-34458769EA33}"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7E442030-6059-4FDA-999E-625A28533261}" type="slidenum">
              <a:rPr lang="en-US"/>
              <a:pPr>
                <a:defRPr/>
              </a:pPr>
              <a:t>36</a:t>
            </a:fld>
            <a:endParaRPr lang="en-US"/>
          </a:p>
        </p:txBody>
      </p:sp>
      <p:sp>
        <p:nvSpPr>
          <p:cNvPr id="40964" name="Rectangle 2"/>
          <p:cNvSpPr>
            <a:spLocks noGrp="1" noChangeArrowheads="1"/>
          </p:cNvSpPr>
          <p:nvPr>
            <p:ph type="title"/>
          </p:nvPr>
        </p:nvSpPr>
        <p:spPr/>
        <p:txBody>
          <a:bodyPr/>
          <a:lstStyle/>
          <a:p>
            <a:r>
              <a:rPr lang="en-US" u="sng" smtClean="0">
                <a:latin typeface="Univers" pitchFamily="34" charset="0"/>
              </a:rPr>
              <a:t>Transport of Chemicals</a:t>
            </a:r>
          </a:p>
        </p:txBody>
      </p:sp>
      <p:sp>
        <p:nvSpPr>
          <p:cNvPr id="40965" name="Rectangle 3"/>
          <p:cNvSpPr>
            <a:spLocks noGrp="1" noChangeArrowheads="1"/>
          </p:cNvSpPr>
          <p:nvPr>
            <p:ph type="body" idx="1"/>
          </p:nvPr>
        </p:nvSpPr>
        <p:spPr/>
        <p:txBody>
          <a:bodyPr/>
          <a:lstStyle/>
          <a:p>
            <a:r>
              <a:rPr lang="en-US" smtClean="0"/>
              <a:t>Gas cylinders:	</a:t>
            </a:r>
          </a:p>
          <a:p>
            <a:pPr lvl="1"/>
            <a:r>
              <a:rPr lang="en-US" smtClean="0"/>
              <a:t>Use Trolleys</a:t>
            </a:r>
          </a:p>
          <a:p>
            <a:pPr lvl="1"/>
            <a:r>
              <a:rPr lang="en-US" smtClean="0"/>
              <a:t>Cap it while transporting</a:t>
            </a:r>
          </a:p>
          <a:p>
            <a:r>
              <a:rPr lang="en-US" smtClean="0"/>
              <a:t>Liquid Nitrogen:</a:t>
            </a:r>
          </a:p>
          <a:p>
            <a:r>
              <a:rPr lang="en-US" smtClean="0"/>
              <a:t>Corrosive Chemicals</a:t>
            </a:r>
          </a:p>
          <a:p>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FF9C8-936F-41E6-A9C9-168415C75D57}"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37</a:t>
            </a:fld>
            <a:endParaRPr lang="en-US"/>
          </a:p>
        </p:txBody>
      </p:sp>
      <p:sp>
        <p:nvSpPr>
          <p:cNvPr id="6" name="Date Placeholder 1"/>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FC633EC-9830-47AE-AF6B-7FAFDC336401}"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B8FE09-E66A-4394-A6CD-D343AFD34F07}"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1026"/>
          <p:cNvSpPr>
            <a:spLocks noChangeArrowheads="1"/>
          </p:cNvSpPr>
          <p:nvPr/>
        </p:nvSpPr>
        <p:spPr bwMode="auto">
          <a:xfrm>
            <a:off x="304800" y="2133600"/>
            <a:ext cx="8382000" cy="1828800"/>
          </a:xfrm>
          <a:prstGeom prst="rect">
            <a:avLst/>
          </a:prstGeom>
          <a:solidFill>
            <a:schemeClr val="hlink"/>
          </a:solidFill>
          <a:ln w="12700">
            <a:solidFill>
              <a:schemeClr val="tx1"/>
            </a:solidFill>
            <a:miter lim="800000"/>
            <a:headEnd/>
            <a:tailEnd/>
          </a:ln>
          <a:effectLst/>
        </p:spPr>
        <p:txBody>
          <a:bodyPr wrap="none" anchor="ctr"/>
          <a:lstStyle/>
          <a:p>
            <a:endParaRPr lang="en-US"/>
          </a:p>
        </p:txBody>
      </p:sp>
      <p:sp>
        <p:nvSpPr>
          <p:cNvPr id="9" name="Rectangle 1027"/>
          <p:cNvSpPr>
            <a:spLocks noChangeArrowheads="1"/>
          </p:cNvSpPr>
          <p:nvPr/>
        </p:nvSpPr>
        <p:spPr bwMode="auto">
          <a:xfrm>
            <a:off x="208068" y="366713"/>
            <a:ext cx="8631132" cy="585418"/>
          </a:xfrm>
          <a:prstGeom prst="rect">
            <a:avLst/>
          </a:prstGeom>
          <a:noFill/>
          <a:ln w="9525">
            <a:noFill/>
            <a:miter lim="800000"/>
            <a:headEnd/>
            <a:tailEnd/>
          </a:ln>
          <a:effectLst/>
        </p:spPr>
        <p:txBody>
          <a:bodyPr wrap="square" lIns="92075" tIns="46038" rIns="92075" bIns="46038">
            <a:spAutoFit/>
          </a:bodyPr>
          <a:lstStyle/>
          <a:p>
            <a:pPr algn="ctr"/>
            <a:r>
              <a:rPr lang="en-US" sz="3200" dirty="0">
                <a:solidFill>
                  <a:schemeClr val="accent1"/>
                </a:solidFill>
                <a:effectLst>
                  <a:outerShdw blurRad="38100" dist="38100" dir="2700000" algn="tl">
                    <a:srgbClr val="C0C0C0"/>
                  </a:outerShdw>
                </a:effectLst>
                <a:latin typeface="Arial Rounded MT Bold" pitchFamily="34" charset="0"/>
              </a:rPr>
              <a:t>SECONDARY CONTAINMENT</a:t>
            </a:r>
          </a:p>
        </p:txBody>
      </p:sp>
      <p:sp>
        <p:nvSpPr>
          <p:cNvPr id="10" name="Rectangle 1028"/>
          <p:cNvSpPr>
            <a:spLocks noChangeArrowheads="1"/>
          </p:cNvSpPr>
          <p:nvPr/>
        </p:nvSpPr>
        <p:spPr bwMode="auto">
          <a:xfrm>
            <a:off x="331788" y="1143000"/>
            <a:ext cx="8583612"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Whenever reagents are moved from </a:t>
            </a:r>
            <a:r>
              <a:rPr lang="en-US" dirty="0" smtClean="0">
                <a:latin typeface="Arial Rounded MT Bold" pitchFamily="34" charset="0"/>
              </a:rPr>
              <a:t>stores to laboratory, </a:t>
            </a:r>
            <a:r>
              <a:rPr lang="en-US" dirty="0">
                <a:latin typeface="Arial Rounded MT Bold" pitchFamily="34" charset="0"/>
              </a:rPr>
              <a:t>secondary containment is required.</a:t>
            </a:r>
          </a:p>
        </p:txBody>
      </p:sp>
      <p:sp>
        <p:nvSpPr>
          <p:cNvPr id="11" name="Rectangle 1029"/>
          <p:cNvSpPr>
            <a:spLocks noChangeArrowheads="1"/>
          </p:cNvSpPr>
          <p:nvPr/>
        </p:nvSpPr>
        <p:spPr bwMode="auto">
          <a:xfrm>
            <a:off x="304800" y="2239697"/>
            <a:ext cx="8305800" cy="1570303"/>
          </a:xfrm>
          <a:prstGeom prst="rect">
            <a:avLst/>
          </a:prstGeom>
          <a:noFill/>
          <a:ln w="9525">
            <a:noFill/>
            <a:miter lim="800000"/>
            <a:headEnd/>
            <a:tailEnd/>
          </a:ln>
          <a:effectLst/>
        </p:spPr>
        <p:txBody>
          <a:bodyPr wrap="square" lIns="92075" tIns="46038" rIns="92075" bIns="46038">
            <a:spAutoFit/>
          </a:bodyPr>
          <a:lstStyle/>
          <a:p>
            <a:r>
              <a:rPr lang="en-US" dirty="0">
                <a:solidFill>
                  <a:schemeClr val="accent2"/>
                </a:solidFill>
                <a:latin typeface="Arial Rounded MT Bold" pitchFamily="34" charset="0"/>
              </a:rPr>
              <a:t>Secondary containment</a:t>
            </a:r>
            <a:r>
              <a:rPr lang="en-US" dirty="0">
                <a:latin typeface="Arial Rounded MT Bold" pitchFamily="34" charset="0"/>
              </a:rPr>
              <a:t>  requires that each reagent be placed in an unbreakable container with a lid that will “contain” or hold the contents of the primary </a:t>
            </a:r>
            <a:r>
              <a:rPr lang="en-US" dirty="0" smtClean="0">
                <a:latin typeface="Arial Rounded MT Bold" pitchFamily="34" charset="0"/>
              </a:rPr>
              <a:t> (usually glass ) container if it </a:t>
            </a:r>
            <a:r>
              <a:rPr lang="en-US" dirty="0">
                <a:latin typeface="Arial Rounded MT Bold" pitchFamily="34" charset="0"/>
              </a:rPr>
              <a:t>should break.</a:t>
            </a:r>
          </a:p>
        </p:txBody>
      </p:sp>
      <p:sp>
        <p:nvSpPr>
          <p:cNvPr id="12" name="Rectangle 1030"/>
          <p:cNvSpPr>
            <a:spLocks noChangeArrowheads="1"/>
          </p:cNvSpPr>
          <p:nvPr/>
        </p:nvSpPr>
        <p:spPr bwMode="auto">
          <a:xfrm>
            <a:off x="304800" y="4267200"/>
            <a:ext cx="8382000" cy="1570303"/>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When reagents are brought from the stockroom to our lab, they are either placed in a trolley with containment chambers, or in special hand-carried polyethylene “buckets”. </a:t>
            </a:r>
            <a:r>
              <a:rPr lang="en-US" i="1" dirty="0">
                <a:solidFill>
                  <a:schemeClr val="hlink"/>
                </a:solidFill>
                <a:latin typeface="Arial Rounded MT Bold" pitchFamily="34" charset="0"/>
              </a:rPr>
              <a:t>All of these carriers should have secure lids.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3733800" y="762000"/>
          <a:ext cx="2202892" cy="4268390"/>
        </p:xfrm>
        <a:graphic>
          <a:graphicData uri="http://schemas.openxmlformats.org/presentationml/2006/ole">
            <p:oleObj spid="_x0000_s1026" name="Bitmap Image" r:id="rId4" imgW="2409796" imgH="3371660" progId="PBrush">
              <p:embed/>
            </p:oleObj>
          </a:graphicData>
        </a:graphic>
      </p:graphicFrame>
      <p:sp>
        <p:nvSpPr>
          <p:cNvPr id="50" name="Date Placeholder 1"/>
          <p:cNvSpPr>
            <a:spLocks noGrp="1"/>
          </p:cNvSpPr>
          <p:nvPr>
            <p:ph type="dt" sz="quarter" idx="10"/>
          </p:nvPr>
        </p:nvSpPr>
        <p:spPr>
          <a:xfrm>
            <a:off x="685800" y="6248400"/>
            <a:ext cx="1257199" cy="457200"/>
          </a:xfrm>
        </p:spPr>
        <p:txBody>
          <a:bodyPr/>
          <a:lstStyle/>
          <a:p>
            <a:pPr>
              <a:defRPr/>
            </a:pPr>
            <a:fld id="{7ACDA341-DD7B-4006-AD87-F5D5BF4644F1}" type="datetime1">
              <a:rPr lang="en-US" smtClean="0"/>
              <a:pPr>
                <a:defRPr/>
              </a:pPr>
              <a:t>3/30/2012</a:t>
            </a:fld>
            <a:endParaRPr lang="en-US"/>
          </a:p>
        </p:txBody>
      </p:sp>
      <p:sp>
        <p:nvSpPr>
          <p:cNvPr id="52" name="Slide Number Placeholder 3"/>
          <p:cNvSpPr>
            <a:spLocks noGrp="1"/>
          </p:cNvSpPr>
          <p:nvPr>
            <p:ph type="sldNum" sz="quarter" idx="12"/>
          </p:nvPr>
        </p:nvSpPr>
        <p:spPr>
          <a:xfrm>
            <a:off x="6553200" y="6248400"/>
            <a:ext cx="1257199" cy="457200"/>
          </a:xfrm>
        </p:spPr>
        <p:txBody>
          <a:bodyPr/>
          <a:lstStyle/>
          <a:p>
            <a:pPr>
              <a:defRPr/>
            </a:pPr>
            <a:fld id="{425FF61E-4809-4EC8-A444-C3004DB38F44}" type="slidenum">
              <a:rPr lang="en-US"/>
              <a:pPr>
                <a:defRPr/>
              </a:pPr>
              <a:t>38</a:t>
            </a:fld>
            <a:endParaRPr lang="en-US"/>
          </a:p>
        </p:txBody>
      </p:sp>
      <p:sp>
        <p:nvSpPr>
          <p:cNvPr id="1030" name="Rectangle 3"/>
          <p:cNvSpPr>
            <a:spLocks noChangeArrowheads="1"/>
          </p:cNvSpPr>
          <p:nvPr/>
        </p:nvSpPr>
        <p:spPr bwMode="auto">
          <a:xfrm>
            <a:off x="3352800" y="5181600"/>
            <a:ext cx="2362200" cy="400752"/>
          </a:xfrm>
          <a:prstGeom prst="rect">
            <a:avLst/>
          </a:prstGeom>
          <a:noFill/>
          <a:ln w="9525">
            <a:noFill/>
            <a:miter lim="800000"/>
            <a:headEnd/>
            <a:tailEnd/>
          </a:ln>
        </p:spPr>
        <p:txBody>
          <a:bodyPr wrap="square" lIns="92075" tIns="46038" rIns="92075" bIns="46038">
            <a:spAutoFit/>
          </a:bodyPr>
          <a:lstStyle/>
          <a:p>
            <a:r>
              <a:rPr lang="en-US" sz="2000" dirty="0">
                <a:solidFill>
                  <a:schemeClr val="accent2"/>
                </a:solidFill>
                <a:latin typeface="Arial Rounded MT Bold" pitchFamily="34" charset="0"/>
              </a:rPr>
              <a:t>containment cart</a:t>
            </a:r>
          </a:p>
        </p:txBody>
      </p:sp>
      <p:sp>
        <p:nvSpPr>
          <p:cNvPr id="1031" name="Rectangle 4"/>
          <p:cNvSpPr>
            <a:spLocks noChangeArrowheads="1"/>
          </p:cNvSpPr>
          <p:nvPr/>
        </p:nvSpPr>
        <p:spPr bwMode="auto">
          <a:xfrm>
            <a:off x="4648200" y="1447800"/>
            <a:ext cx="2514600" cy="708528"/>
          </a:xfrm>
          <a:prstGeom prst="rect">
            <a:avLst/>
          </a:prstGeom>
          <a:noFill/>
          <a:ln w="9525">
            <a:noFill/>
            <a:miter lim="800000"/>
            <a:headEnd/>
            <a:tailEnd/>
          </a:ln>
        </p:spPr>
        <p:txBody>
          <a:bodyPr wrap="square" lIns="92075" tIns="46038" rIns="92075" bIns="46038">
            <a:spAutoFit/>
          </a:bodyPr>
          <a:lstStyle/>
          <a:p>
            <a:r>
              <a:rPr lang="en-US" sz="2000" dirty="0">
                <a:solidFill>
                  <a:schemeClr val="accent2"/>
                </a:solidFill>
                <a:latin typeface="Arial Rounded MT Bold" pitchFamily="34" charset="0"/>
              </a:rPr>
              <a:t>reagent bottles </a:t>
            </a:r>
            <a:r>
              <a:rPr lang="en-US" sz="2000" dirty="0" smtClean="0">
                <a:solidFill>
                  <a:schemeClr val="accent2"/>
                </a:solidFill>
                <a:latin typeface="Arial Rounded MT Bold" pitchFamily="34" charset="0"/>
              </a:rPr>
              <a:t>go inside </a:t>
            </a:r>
            <a:r>
              <a:rPr lang="en-US" sz="2000" dirty="0">
                <a:solidFill>
                  <a:schemeClr val="accent2"/>
                </a:solidFill>
                <a:latin typeface="Arial Rounded MT Bold" pitchFamily="34" charset="0"/>
              </a:rPr>
              <a:t>chambers</a:t>
            </a:r>
          </a:p>
        </p:txBody>
      </p:sp>
      <p:grpSp>
        <p:nvGrpSpPr>
          <p:cNvPr id="1032" name="Group 5"/>
          <p:cNvGrpSpPr>
            <a:grpSpLocks/>
          </p:cNvGrpSpPr>
          <p:nvPr/>
        </p:nvGrpSpPr>
        <p:grpSpPr bwMode="auto">
          <a:xfrm>
            <a:off x="6330951" y="2590800"/>
            <a:ext cx="2432049" cy="1714500"/>
            <a:chOff x="3988" y="1632"/>
            <a:chExt cx="1521" cy="1080"/>
          </a:xfrm>
        </p:grpSpPr>
        <p:sp>
          <p:nvSpPr>
            <p:cNvPr id="1042" name="Line 6"/>
            <p:cNvSpPr>
              <a:spLocks noChangeShapeType="1"/>
            </p:cNvSpPr>
            <p:nvPr/>
          </p:nvSpPr>
          <p:spPr bwMode="auto">
            <a:xfrm>
              <a:off x="4596" y="1644"/>
              <a:ext cx="12" cy="228"/>
            </a:xfrm>
            <a:prstGeom prst="line">
              <a:avLst/>
            </a:prstGeom>
            <a:noFill/>
            <a:ln w="76200">
              <a:solidFill>
                <a:srgbClr val="FFFF99"/>
              </a:solidFill>
              <a:round/>
              <a:headEnd type="none" w="sm" len="sm"/>
              <a:tailEnd type="none" w="sm" len="sm"/>
            </a:ln>
          </p:spPr>
          <p:txBody>
            <a:bodyPr wrap="none" anchor="ctr"/>
            <a:lstStyle/>
            <a:p>
              <a:endParaRPr lang="en-IN"/>
            </a:p>
          </p:txBody>
        </p:sp>
        <p:sp>
          <p:nvSpPr>
            <p:cNvPr id="1043" name="Line 7"/>
            <p:cNvSpPr>
              <a:spLocks noChangeShapeType="1"/>
            </p:cNvSpPr>
            <p:nvPr/>
          </p:nvSpPr>
          <p:spPr bwMode="auto">
            <a:xfrm>
              <a:off x="4956" y="1644"/>
              <a:ext cx="12" cy="228"/>
            </a:xfrm>
            <a:prstGeom prst="line">
              <a:avLst/>
            </a:prstGeom>
            <a:noFill/>
            <a:ln w="76200">
              <a:solidFill>
                <a:srgbClr val="FFFF99"/>
              </a:solidFill>
              <a:round/>
              <a:headEnd type="none" w="sm" len="sm"/>
              <a:tailEnd type="none" w="sm" len="sm"/>
            </a:ln>
          </p:spPr>
          <p:txBody>
            <a:bodyPr wrap="none" anchor="ctr"/>
            <a:lstStyle/>
            <a:p>
              <a:endParaRPr lang="en-IN"/>
            </a:p>
          </p:txBody>
        </p:sp>
        <p:sp>
          <p:nvSpPr>
            <p:cNvPr id="1044" name="Line 8"/>
            <p:cNvSpPr>
              <a:spLocks noChangeShapeType="1"/>
            </p:cNvSpPr>
            <p:nvPr/>
          </p:nvSpPr>
          <p:spPr bwMode="auto">
            <a:xfrm>
              <a:off x="4584" y="1668"/>
              <a:ext cx="384" cy="0"/>
            </a:xfrm>
            <a:prstGeom prst="line">
              <a:avLst/>
            </a:prstGeom>
            <a:noFill/>
            <a:ln w="76200">
              <a:solidFill>
                <a:srgbClr val="FFFF99"/>
              </a:solidFill>
              <a:round/>
              <a:headEnd type="none" w="sm" len="sm"/>
              <a:tailEnd type="none" w="sm" len="sm"/>
            </a:ln>
          </p:spPr>
          <p:txBody>
            <a:bodyPr wrap="none" anchor="ctr"/>
            <a:lstStyle/>
            <a:p>
              <a:endParaRPr lang="en-IN"/>
            </a:p>
          </p:txBody>
        </p:sp>
        <p:grpSp>
          <p:nvGrpSpPr>
            <p:cNvPr id="1045" name="Group 9"/>
            <p:cNvGrpSpPr>
              <a:grpSpLocks/>
            </p:cNvGrpSpPr>
            <p:nvPr/>
          </p:nvGrpSpPr>
          <p:grpSpPr bwMode="auto">
            <a:xfrm>
              <a:off x="4045" y="2362"/>
              <a:ext cx="1450" cy="349"/>
              <a:chOff x="4045" y="2362"/>
              <a:chExt cx="1450" cy="349"/>
            </a:xfrm>
          </p:grpSpPr>
          <p:sp>
            <p:nvSpPr>
              <p:cNvPr id="1071" name="AutoShape 10"/>
              <p:cNvSpPr>
                <a:spLocks noChangeArrowheads="1"/>
              </p:cNvSpPr>
              <p:nvPr/>
            </p:nvSpPr>
            <p:spPr bwMode="auto">
              <a:xfrm rot="-420000">
                <a:off x="4767" y="2366"/>
                <a:ext cx="728" cy="324"/>
              </a:xfrm>
              <a:prstGeom prst="parallelogram">
                <a:avLst>
                  <a:gd name="adj" fmla="val 56162"/>
                </a:avLst>
              </a:prstGeom>
              <a:solidFill>
                <a:srgbClr val="FFFF99"/>
              </a:solidFill>
              <a:ln w="12700">
                <a:solidFill>
                  <a:schemeClr val="tx1"/>
                </a:solidFill>
                <a:miter lim="800000"/>
                <a:headEnd/>
                <a:tailEnd/>
              </a:ln>
            </p:spPr>
            <p:txBody>
              <a:bodyPr wrap="none" anchor="ctr"/>
              <a:lstStyle/>
              <a:p>
                <a:endParaRPr lang="en-IN"/>
              </a:p>
            </p:txBody>
          </p:sp>
          <p:sp>
            <p:nvSpPr>
              <p:cNvPr id="1072" name="AutoShape 11"/>
              <p:cNvSpPr>
                <a:spLocks noChangeArrowheads="1"/>
              </p:cNvSpPr>
              <p:nvPr/>
            </p:nvSpPr>
            <p:spPr bwMode="auto">
              <a:xfrm rot="420000" flipH="1">
                <a:off x="4045" y="2366"/>
                <a:ext cx="728" cy="324"/>
              </a:xfrm>
              <a:prstGeom prst="parallelogram">
                <a:avLst>
                  <a:gd name="adj" fmla="val 56162"/>
                </a:avLst>
              </a:prstGeom>
              <a:solidFill>
                <a:srgbClr val="FFFF99"/>
              </a:solidFill>
              <a:ln w="12700">
                <a:solidFill>
                  <a:schemeClr val="tx1"/>
                </a:solidFill>
                <a:miter lim="800000"/>
                <a:headEnd/>
                <a:tailEnd/>
              </a:ln>
            </p:spPr>
            <p:txBody>
              <a:bodyPr wrap="none" anchor="ctr"/>
              <a:lstStyle/>
              <a:p>
                <a:endParaRPr lang="en-IN"/>
              </a:p>
            </p:txBody>
          </p:sp>
          <p:sp>
            <p:nvSpPr>
              <p:cNvPr id="1073" name="Rectangle 12"/>
              <p:cNvSpPr>
                <a:spLocks noChangeArrowheads="1"/>
              </p:cNvSpPr>
              <p:nvPr/>
            </p:nvSpPr>
            <p:spPr bwMode="auto">
              <a:xfrm>
                <a:off x="4423" y="2362"/>
                <a:ext cx="736" cy="265"/>
              </a:xfrm>
              <a:prstGeom prst="rect">
                <a:avLst/>
              </a:prstGeom>
              <a:solidFill>
                <a:srgbClr val="FFFF99"/>
              </a:solidFill>
              <a:ln w="9525">
                <a:noFill/>
                <a:miter lim="800000"/>
                <a:headEnd/>
                <a:tailEnd/>
              </a:ln>
            </p:spPr>
            <p:txBody>
              <a:bodyPr wrap="none" anchor="ctr"/>
              <a:lstStyle/>
              <a:p>
                <a:endParaRPr lang="en-IN"/>
              </a:p>
            </p:txBody>
          </p:sp>
          <p:sp>
            <p:nvSpPr>
              <p:cNvPr id="1074" name="Oval 13"/>
              <p:cNvSpPr>
                <a:spLocks noChangeArrowheads="1"/>
              </p:cNvSpPr>
              <p:nvPr/>
            </p:nvSpPr>
            <p:spPr bwMode="auto">
              <a:xfrm>
                <a:off x="4664" y="2445"/>
                <a:ext cx="169" cy="266"/>
              </a:xfrm>
              <a:prstGeom prst="ellipse">
                <a:avLst/>
              </a:prstGeom>
              <a:solidFill>
                <a:srgbClr val="FFFF99"/>
              </a:solidFill>
              <a:ln w="9525">
                <a:noFill/>
                <a:round/>
                <a:headEnd/>
                <a:tailEnd/>
              </a:ln>
            </p:spPr>
            <p:txBody>
              <a:bodyPr wrap="none" anchor="ctr"/>
              <a:lstStyle/>
              <a:p>
                <a:endParaRPr lang="en-IN"/>
              </a:p>
            </p:txBody>
          </p:sp>
          <p:sp>
            <p:nvSpPr>
              <p:cNvPr id="1075" name="Line 14"/>
              <p:cNvSpPr>
                <a:spLocks noChangeShapeType="1"/>
              </p:cNvSpPr>
              <p:nvPr/>
            </p:nvSpPr>
            <p:spPr bwMode="auto">
              <a:xfrm>
                <a:off x="4479" y="2362"/>
                <a:ext cx="567" cy="0"/>
              </a:xfrm>
              <a:prstGeom prst="line">
                <a:avLst/>
              </a:prstGeom>
              <a:noFill/>
              <a:ln w="12700">
                <a:solidFill>
                  <a:schemeClr val="tx1"/>
                </a:solidFill>
                <a:round/>
                <a:headEnd type="none" w="sm" len="sm"/>
                <a:tailEnd type="none" w="sm" len="sm"/>
              </a:ln>
            </p:spPr>
            <p:txBody>
              <a:bodyPr wrap="none" anchor="ctr"/>
              <a:lstStyle/>
              <a:p>
                <a:endParaRPr lang="en-IN"/>
              </a:p>
            </p:txBody>
          </p:sp>
        </p:grpSp>
        <p:grpSp>
          <p:nvGrpSpPr>
            <p:cNvPr id="1046" name="Group 15"/>
            <p:cNvGrpSpPr>
              <a:grpSpLocks/>
            </p:cNvGrpSpPr>
            <p:nvPr/>
          </p:nvGrpSpPr>
          <p:grpSpPr bwMode="auto">
            <a:xfrm>
              <a:off x="4045" y="1880"/>
              <a:ext cx="1450" cy="349"/>
              <a:chOff x="4045" y="1880"/>
              <a:chExt cx="1450" cy="349"/>
            </a:xfrm>
          </p:grpSpPr>
          <p:sp>
            <p:nvSpPr>
              <p:cNvPr id="1066" name="AutoShape 16"/>
              <p:cNvSpPr>
                <a:spLocks noChangeArrowheads="1"/>
              </p:cNvSpPr>
              <p:nvPr/>
            </p:nvSpPr>
            <p:spPr bwMode="auto">
              <a:xfrm rot="11220000" flipH="1">
                <a:off x="4767" y="1901"/>
                <a:ext cx="728" cy="324"/>
              </a:xfrm>
              <a:prstGeom prst="parallelogram">
                <a:avLst>
                  <a:gd name="adj" fmla="val 56162"/>
                </a:avLst>
              </a:prstGeom>
              <a:solidFill>
                <a:srgbClr val="FFFF99"/>
              </a:solidFill>
              <a:ln w="12700">
                <a:solidFill>
                  <a:schemeClr val="tx1"/>
                </a:solidFill>
                <a:miter lim="800000"/>
                <a:headEnd/>
                <a:tailEnd/>
              </a:ln>
            </p:spPr>
            <p:txBody>
              <a:bodyPr wrap="none" anchor="ctr"/>
              <a:lstStyle/>
              <a:p>
                <a:endParaRPr lang="en-IN"/>
              </a:p>
            </p:txBody>
          </p:sp>
          <p:sp>
            <p:nvSpPr>
              <p:cNvPr id="1067" name="AutoShape 17"/>
              <p:cNvSpPr>
                <a:spLocks noChangeArrowheads="1"/>
              </p:cNvSpPr>
              <p:nvPr/>
            </p:nvSpPr>
            <p:spPr bwMode="auto">
              <a:xfrm rot="10380000">
                <a:off x="4045" y="1901"/>
                <a:ext cx="728" cy="324"/>
              </a:xfrm>
              <a:prstGeom prst="parallelogram">
                <a:avLst>
                  <a:gd name="adj" fmla="val 56162"/>
                </a:avLst>
              </a:prstGeom>
              <a:solidFill>
                <a:srgbClr val="FFFF99"/>
              </a:solidFill>
              <a:ln w="12700">
                <a:solidFill>
                  <a:schemeClr val="tx1"/>
                </a:solidFill>
                <a:miter lim="800000"/>
                <a:headEnd/>
                <a:tailEnd/>
              </a:ln>
            </p:spPr>
            <p:txBody>
              <a:bodyPr wrap="none" anchor="ctr"/>
              <a:lstStyle/>
              <a:p>
                <a:endParaRPr lang="en-IN"/>
              </a:p>
            </p:txBody>
          </p:sp>
          <p:sp>
            <p:nvSpPr>
              <p:cNvPr id="1068" name="Rectangle 18"/>
              <p:cNvSpPr>
                <a:spLocks noChangeArrowheads="1"/>
              </p:cNvSpPr>
              <p:nvPr/>
            </p:nvSpPr>
            <p:spPr bwMode="auto">
              <a:xfrm>
                <a:off x="4423" y="1964"/>
                <a:ext cx="736" cy="265"/>
              </a:xfrm>
              <a:prstGeom prst="rect">
                <a:avLst/>
              </a:prstGeom>
              <a:solidFill>
                <a:srgbClr val="FFFF99"/>
              </a:solidFill>
              <a:ln w="9525">
                <a:noFill/>
                <a:miter lim="800000"/>
                <a:headEnd/>
                <a:tailEnd/>
              </a:ln>
            </p:spPr>
            <p:txBody>
              <a:bodyPr wrap="none" anchor="ctr"/>
              <a:lstStyle/>
              <a:p>
                <a:endParaRPr lang="en-IN"/>
              </a:p>
            </p:txBody>
          </p:sp>
          <p:sp>
            <p:nvSpPr>
              <p:cNvPr id="1069" name="Oval 19"/>
              <p:cNvSpPr>
                <a:spLocks noChangeArrowheads="1"/>
              </p:cNvSpPr>
              <p:nvPr/>
            </p:nvSpPr>
            <p:spPr bwMode="auto">
              <a:xfrm>
                <a:off x="4664" y="1880"/>
                <a:ext cx="169" cy="266"/>
              </a:xfrm>
              <a:prstGeom prst="ellipse">
                <a:avLst/>
              </a:prstGeom>
              <a:solidFill>
                <a:srgbClr val="FFFF99"/>
              </a:solidFill>
              <a:ln w="9525">
                <a:noFill/>
                <a:round/>
                <a:headEnd/>
                <a:tailEnd/>
              </a:ln>
            </p:spPr>
            <p:txBody>
              <a:bodyPr wrap="none" anchor="ctr"/>
              <a:lstStyle/>
              <a:p>
                <a:endParaRPr lang="en-IN"/>
              </a:p>
            </p:txBody>
          </p:sp>
          <p:sp>
            <p:nvSpPr>
              <p:cNvPr id="1070" name="Line 20"/>
              <p:cNvSpPr>
                <a:spLocks noChangeShapeType="1"/>
              </p:cNvSpPr>
              <p:nvPr/>
            </p:nvSpPr>
            <p:spPr bwMode="auto">
              <a:xfrm>
                <a:off x="4479" y="2229"/>
                <a:ext cx="567" cy="0"/>
              </a:xfrm>
              <a:prstGeom prst="line">
                <a:avLst/>
              </a:prstGeom>
              <a:noFill/>
              <a:ln w="12700">
                <a:solidFill>
                  <a:schemeClr val="tx1"/>
                </a:solidFill>
                <a:round/>
                <a:headEnd type="none" w="sm" len="sm"/>
                <a:tailEnd type="none" w="sm" len="sm"/>
              </a:ln>
            </p:spPr>
            <p:txBody>
              <a:bodyPr wrap="none" anchor="ctr"/>
              <a:lstStyle/>
              <a:p>
                <a:endParaRPr lang="en-IN"/>
              </a:p>
            </p:txBody>
          </p:sp>
        </p:grpSp>
        <p:sp>
          <p:nvSpPr>
            <p:cNvPr id="1047" name="Line 21"/>
            <p:cNvSpPr>
              <a:spLocks noChangeShapeType="1"/>
            </p:cNvSpPr>
            <p:nvPr/>
          </p:nvSpPr>
          <p:spPr bwMode="auto">
            <a:xfrm>
              <a:off x="4560" y="1632"/>
              <a:ext cx="0" cy="24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48" name="Line 22"/>
            <p:cNvSpPr>
              <a:spLocks noChangeShapeType="1"/>
            </p:cNvSpPr>
            <p:nvPr/>
          </p:nvSpPr>
          <p:spPr bwMode="auto">
            <a:xfrm>
              <a:off x="4632" y="1692"/>
              <a:ext cx="288" cy="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49" name="Line 23"/>
            <p:cNvSpPr>
              <a:spLocks noChangeShapeType="1"/>
            </p:cNvSpPr>
            <p:nvPr/>
          </p:nvSpPr>
          <p:spPr bwMode="auto">
            <a:xfrm>
              <a:off x="4632" y="1704"/>
              <a:ext cx="0" cy="144"/>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0" name="Line 24"/>
            <p:cNvSpPr>
              <a:spLocks noChangeShapeType="1"/>
            </p:cNvSpPr>
            <p:nvPr/>
          </p:nvSpPr>
          <p:spPr bwMode="auto">
            <a:xfrm>
              <a:off x="4920" y="1704"/>
              <a:ext cx="0" cy="144"/>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1" name="Line 25"/>
            <p:cNvSpPr>
              <a:spLocks noChangeShapeType="1"/>
            </p:cNvSpPr>
            <p:nvPr/>
          </p:nvSpPr>
          <p:spPr bwMode="auto">
            <a:xfrm>
              <a:off x="4992" y="1632"/>
              <a:ext cx="0" cy="24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2" name="Line 26"/>
            <p:cNvSpPr>
              <a:spLocks noChangeShapeType="1"/>
            </p:cNvSpPr>
            <p:nvPr/>
          </p:nvSpPr>
          <p:spPr bwMode="auto">
            <a:xfrm>
              <a:off x="4560" y="1632"/>
              <a:ext cx="432" cy="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3" name="Line 27"/>
            <p:cNvSpPr>
              <a:spLocks noChangeShapeType="1"/>
            </p:cNvSpPr>
            <p:nvPr/>
          </p:nvSpPr>
          <p:spPr bwMode="auto">
            <a:xfrm flipH="1">
              <a:off x="4272" y="192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4" name="Line 28"/>
            <p:cNvSpPr>
              <a:spLocks noChangeShapeType="1"/>
            </p:cNvSpPr>
            <p:nvPr/>
          </p:nvSpPr>
          <p:spPr bwMode="auto">
            <a:xfrm flipH="1">
              <a:off x="4368" y="192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5" name="Line 29"/>
            <p:cNvSpPr>
              <a:spLocks noChangeShapeType="1"/>
            </p:cNvSpPr>
            <p:nvPr/>
          </p:nvSpPr>
          <p:spPr bwMode="auto">
            <a:xfrm flipH="1" flipV="1">
              <a:off x="4272" y="240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6" name="Line 30"/>
            <p:cNvSpPr>
              <a:spLocks noChangeShapeType="1"/>
            </p:cNvSpPr>
            <p:nvPr/>
          </p:nvSpPr>
          <p:spPr bwMode="auto">
            <a:xfrm flipH="1" flipV="1">
              <a:off x="4368" y="240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7" name="Line 31"/>
            <p:cNvSpPr>
              <a:spLocks noChangeShapeType="1"/>
            </p:cNvSpPr>
            <p:nvPr/>
          </p:nvSpPr>
          <p:spPr bwMode="auto">
            <a:xfrm flipH="1">
              <a:off x="5040" y="240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8" name="Line 32"/>
            <p:cNvSpPr>
              <a:spLocks noChangeShapeType="1"/>
            </p:cNvSpPr>
            <p:nvPr/>
          </p:nvSpPr>
          <p:spPr bwMode="auto">
            <a:xfrm flipH="1">
              <a:off x="5136" y="240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59" name="Line 33"/>
            <p:cNvSpPr>
              <a:spLocks noChangeShapeType="1"/>
            </p:cNvSpPr>
            <p:nvPr/>
          </p:nvSpPr>
          <p:spPr bwMode="auto">
            <a:xfrm flipH="1" flipV="1">
              <a:off x="5088" y="192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0" name="Line 34"/>
            <p:cNvSpPr>
              <a:spLocks noChangeShapeType="1"/>
            </p:cNvSpPr>
            <p:nvPr/>
          </p:nvSpPr>
          <p:spPr bwMode="auto">
            <a:xfrm flipH="1" flipV="1">
              <a:off x="5184" y="1920"/>
              <a:ext cx="96" cy="288"/>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1" name="Line 35"/>
            <p:cNvSpPr>
              <a:spLocks noChangeShapeType="1"/>
            </p:cNvSpPr>
            <p:nvPr/>
          </p:nvSpPr>
          <p:spPr bwMode="auto">
            <a:xfrm>
              <a:off x="4704" y="1872"/>
              <a:ext cx="0" cy="336"/>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2" name="Line 36"/>
            <p:cNvSpPr>
              <a:spLocks noChangeShapeType="1"/>
            </p:cNvSpPr>
            <p:nvPr/>
          </p:nvSpPr>
          <p:spPr bwMode="auto">
            <a:xfrm>
              <a:off x="4800" y="1872"/>
              <a:ext cx="0" cy="336"/>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3" name="Line 37"/>
            <p:cNvSpPr>
              <a:spLocks noChangeShapeType="1"/>
            </p:cNvSpPr>
            <p:nvPr/>
          </p:nvSpPr>
          <p:spPr bwMode="auto">
            <a:xfrm>
              <a:off x="4704" y="2376"/>
              <a:ext cx="0" cy="336"/>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4" name="Line 38"/>
            <p:cNvSpPr>
              <a:spLocks noChangeShapeType="1"/>
            </p:cNvSpPr>
            <p:nvPr/>
          </p:nvSpPr>
          <p:spPr bwMode="auto">
            <a:xfrm>
              <a:off x="4800" y="2376"/>
              <a:ext cx="0" cy="336"/>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1065" name="Rectangle 39"/>
            <p:cNvSpPr>
              <a:spLocks noChangeArrowheads="1"/>
            </p:cNvSpPr>
            <p:nvPr/>
          </p:nvSpPr>
          <p:spPr bwMode="auto">
            <a:xfrm>
              <a:off x="3988" y="2200"/>
              <a:ext cx="1521" cy="175"/>
            </a:xfrm>
            <a:prstGeom prst="rect">
              <a:avLst/>
            </a:prstGeom>
            <a:solidFill>
              <a:srgbClr val="FFFF99"/>
            </a:solidFill>
            <a:ln w="12700">
              <a:solidFill>
                <a:schemeClr val="tx1"/>
              </a:solidFill>
              <a:miter lim="800000"/>
              <a:headEnd/>
              <a:tailEnd/>
            </a:ln>
          </p:spPr>
          <p:txBody>
            <a:bodyPr wrap="none" anchor="ctr"/>
            <a:lstStyle/>
            <a:p>
              <a:endParaRPr lang="en-IN"/>
            </a:p>
          </p:txBody>
        </p:sp>
      </p:grpSp>
      <p:sp>
        <p:nvSpPr>
          <p:cNvPr id="1033" name="Rectangle 40"/>
          <p:cNvSpPr>
            <a:spLocks noChangeArrowheads="1"/>
          </p:cNvSpPr>
          <p:nvPr/>
        </p:nvSpPr>
        <p:spPr bwMode="auto">
          <a:xfrm>
            <a:off x="6604000" y="4743451"/>
            <a:ext cx="2006600" cy="400752"/>
          </a:xfrm>
          <a:prstGeom prst="rect">
            <a:avLst/>
          </a:prstGeom>
          <a:noFill/>
          <a:ln w="9525">
            <a:noFill/>
            <a:miter lim="800000"/>
            <a:headEnd/>
            <a:tailEnd/>
          </a:ln>
        </p:spPr>
        <p:txBody>
          <a:bodyPr wrap="square" lIns="92075" tIns="46038" rIns="92075" bIns="46038">
            <a:spAutoFit/>
          </a:bodyPr>
          <a:lstStyle/>
          <a:p>
            <a:r>
              <a:rPr lang="en-US" sz="2000" dirty="0">
                <a:solidFill>
                  <a:schemeClr val="accent2"/>
                </a:solidFill>
                <a:latin typeface="Arial Rounded MT Bold" pitchFamily="34" charset="0"/>
              </a:rPr>
              <a:t>safety basket</a:t>
            </a:r>
          </a:p>
        </p:txBody>
      </p:sp>
      <p:sp>
        <p:nvSpPr>
          <p:cNvPr id="1034" name="Rectangle 41"/>
          <p:cNvSpPr>
            <a:spLocks noChangeArrowheads="1"/>
          </p:cNvSpPr>
          <p:nvPr/>
        </p:nvSpPr>
        <p:spPr bwMode="auto">
          <a:xfrm>
            <a:off x="5867400" y="5486400"/>
            <a:ext cx="3048000" cy="369974"/>
          </a:xfrm>
          <a:prstGeom prst="rect">
            <a:avLst/>
          </a:prstGeom>
          <a:noFill/>
          <a:ln w="9525">
            <a:noFill/>
            <a:miter lim="800000"/>
            <a:headEnd/>
            <a:tailEnd/>
          </a:ln>
        </p:spPr>
        <p:txBody>
          <a:bodyPr wrap="square" lIns="92075" tIns="46038" rIns="92075" bIns="46038">
            <a:spAutoFit/>
          </a:bodyPr>
          <a:lstStyle/>
          <a:p>
            <a:r>
              <a:rPr lang="en-US" sz="1800" dirty="0">
                <a:solidFill>
                  <a:schemeClr val="accent2"/>
                </a:solidFill>
                <a:latin typeface="Arial Rounded MT Bold" pitchFamily="34" charset="0"/>
              </a:rPr>
              <a:t>(holds six 500 </a:t>
            </a:r>
            <a:r>
              <a:rPr lang="en-US" sz="1800" dirty="0" err="1">
                <a:solidFill>
                  <a:schemeClr val="accent2"/>
                </a:solidFill>
                <a:latin typeface="Arial Rounded MT Bold" pitchFamily="34" charset="0"/>
              </a:rPr>
              <a:t>mL</a:t>
            </a:r>
            <a:r>
              <a:rPr lang="en-US" sz="1800" dirty="0">
                <a:solidFill>
                  <a:schemeClr val="accent2"/>
                </a:solidFill>
                <a:latin typeface="Arial Rounded MT Bold" pitchFamily="34" charset="0"/>
              </a:rPr>
              <a:t> bottles)</a:t>
            </a:r>
          </a:p>
        </p:txBody>
      </p:sp>
      <p:sp>
        <p:nvSpPr>
          <p:cNvPr id="1035" name="Rectangle 42"/>
          <p:cNvSpPr>
            <a:spLocks noChangeArrowheads="1"/>
          </p:cNvSpPr>
          <p:nvPr/>
        </p:nvSpPr>
        <p:spPr bwMode="auto">
          <a:xfrm>
            <a:off x="304800" y="4800601"/>
            <a:ext cx="1981200" cy="400752"/>
          </a:xfrm>
          <a:prstGeom prst="rect">
            <a:avLst/>
          </a:prstGeom>
          <a:noFill/>
          <a:ln w="9525">
            <a:noFill/>
            <a:miter lim="800000"/>
            <a:headEnd/>
            <a:tailEnd/>
          </a:ln>
        </p:spPr>
        <p:txBody>
          <a:bodyPr wrap="square" lIns="92075" tIns="46038" rIns="92075" bIns="46038">
            <a:spAutoFit/>
          </a:bodyPr>
          <a:lstStyle/>
          <a:p>
            <a:r>
              <a:rPr lang="en-US" sz="2000" dirty="0">
                <a:solidFill>
                  <a:schemeClr val="accent2"/>
                </a:solidFill>
                <a:latin typeface="Arial Rounded MT Bold" pitchFamily="34" charset="0"/>
              </a:rPr>
              <a:t>bottle carrier</a:t>
            </a:r>
          </a:p>
        </p:txBody>
      </p:sp>
      <p:sp>
        <p:nvSpPr>
          <p:cNvPr id="1036" name="Rectangle 43"/>
          <p:cNvSpPr>
            <a:spLocks noChangeArrowheads="1"/>
          </p:cNvSpPr>
          <p:nvPr/>
        </p:nvSpPr>
        <p:spPr bwMode="auto">
          <a:xfrm>
            <a:off x="0" y="5257800"/>
            <a:ext cx="2590800" cy="369974"/>
          </a:xfrm>
          <a:prstGeom prst="rect">
            <a:avLst/>
          </a:prstGeom>
          <a:noFill/>
          <a:ln w="9525">
            <a:noFill/>
            <a:miter lim="800000"/>
            <a:headEnd/>
            <a:tailEnd/>
          </a:ln>
        </p:spPr>
        <p:txBody>
          <a:bodyPr wrap="square" lIns="92075" tIns="46038" rIns="92075" bIns="46038">
            <a:spAutoFit/>
          </a:bodyPr>
          <a:lstStyle/>
          <a:p>
            <a:r>
              <a:rPr lang="en-US" sz="1800" dirty="0">
                <a:solidFill>
                  <a:schemeClr val="accent2"/>
                </a:solidFill>
                <a:latin typeface="Arial Rounded MT Bold" pitchFamily="34" charset="0"/>
              </a:rPr>
              <a:t>(holds a 5 L bottle)</a:t>
            </a:r>
          </a:p>
        </p:txBody>
      </p:sp>
      <p:sp>
        <p:nvSpPr>
          <p:cNvPr id="1037" name="Rectangle 44"/>
          <p:cNvSpPr>
            <a:spLocks noChangeArrowheads="1"/>
          </p:cNvSpPr>
          <p:nvPr/>
        </p:nvSpPr>
        <p:spPr bwMode="auto">
          <a:xfrm>
            <a:off x="3733800" y="5791200"/>
            <a:ext cx="2140380" cy="646973"/>
          </a:xfrm>
          <a:prstGeom prst="rect">
            <a:avLst/>
          </a:prstGeom>
          <a:noFill/>
          <a:ln w="9525">
            <a:noFill/>
            <a:miter lim="800000"/>
            <a:headEnd/>
            <a:tailEnd/>
          </a:ln>
        </p:spPr>
        <p:txBody>
          <a:bodyPr wrap="square" lIns="92075" tIns="46038" rIns="92075" bIns="46038">
            <a:spAutoFit/>
          </a:bodyPr>
          <a:lstStyle/>
          <a:p>
            <a:r>
              <a:rPr lang="en-US" sz="1800" dirty="0">
                <a:solidFill>
                  <a:schemeClr val="accent2"/>
                </a:solidFill>
                <a:latin typeface="Arial Rounded MT Bold" pitchFamily="34" charset="0"/>
              </a:rPr>
              <a:t>(holds various lab supplies)</a:t>
            </a:r>
          </a:p>
        </p:txBody>
      </p:sp>
      <p:sp>
        <p:nvSpPr>
          <p:cNvPr id="123949" name="Rectangle 45"/>
          <p:cNvSpPr>
            <a:spLocks noChangeArrowheads="1"/>
          </p:cNvSpPr>
          <p:nvPr/>
        </p:nvSpPr>
        <p:spPr bwMode="auto">
          <a:xfrm>
            <a:off x="1" y="285750"/>
            <a:ext cx="4497840" cy="1200971"/>
          </a:xfrm>
          <a:prstGeom prst="rect">
            <a:avLst/>
          </a:prstGeom>
          <a:noFill/>
          <a:ln w="9525">
            <a:noFill/>
            <a:miter lim="800000"/>
            <a:headEnd/>
            <a:tailEnd/>
          </a:ln>
          <a:effectLst/>
        </p:spPr>
        <p:txBody>
          <a:bodyPr wrap="square" lIns="92075" tIns="46038" rIns="92075" bIns="46038">
            <a:spAutoFit/>
          </a:bodyPr>
          <a:lstStyle/>
          <a:p>
            <a:pPr>
              <a:defRPr/>
            </a:pPr>
            <a:r>
              <a:rPr lang="en-US" sz="3600">
                <a:solidFill>
                  <a:schemeClr val="accent2"/>
                </a:solidFill>
                <a:effectLst>
                  <a:outerShdw blurRad="38100" dist="38100" dir="2700000" algn="tl">
                    <a:srgbClr val="C0C0C0"/>
                  </a:outerShdw>
                </a:effectLst>
                <a:latin typeface="Arial Rounded MT Bold" pitchFamily="34" charset="0"/>
              </a:rPr>
              <a:t>TRANSPORTING CHEMICALS</a:t>
            </a:r>
          </a:p>
        </p:txBody>
      </p:sp>
      <p:graphicFrame>
        <p:nvGraphicFramePr>
          <p:cNvPr id="1027" name="Object 46"/>
          <p:cNvGraphicFramePr>
            <a:graphicFrameLocks/>
          </p:cNvGraphicFramePr>
          <p:nvPr/>
        </p:nvGraphicFramePr>
        <p:xfrm>
          <a:off x="457200" y="2209800"/>
          <a:ext cx="1206911" cy="2362200"/>
        </p:xfrm>
        <a:graphic>
          <a:graphicData uri="http://schemas.openxmlformats.org/presentationml/2006/ole">
            <p:oleObj spid="_x0000_s1027" name="Bitmap Image" r:id="rId5" imgW="1400000" imgH="1943014" progId="PBrush">
              <p:embed/>
            </p:oleObj>
          </a:graphicData>
        </a:graphic>
      </p:graphicFrame>
      <p:sp>
        <p:nvSpPr>
          <p:cNvPr id="1039" name="Arc 47"/>
          <p:cNvSpPr>
            <a:spLocks/>
          </p:cNvSpPr>
          <p:nvPr/>
        </p:nvSpPr>
        <p:spPr bwMode="auto">
          <a:xfrm rot="10800000">
            <a:off x="4572000" y="1752600"/>
            <a:ext cx="139689" cy="434579"/>
          </a:xfrm>
          <a:custGeom>
            <a:avLst/>
            <a:gdLst>
              <a:gd name="T0" fmla="*/ 158750 w 21600"/>
              <a:gd name="T1" fmla="*/ 0 h 21600"/>
              <a:gd name="T2" fmla="*/ 0 w 21600"/>
              <a:gd name="T3" fmla="*/ 579438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IN"/>
          </a:p>
        </p:txBody>
      </p:sp>
      <p:sp>
        <p:nvSpPr>
          <p:cNvPr id="1040" name="Rectangle 48"/>
          <p:cNvSpPr>
            <a:spLocks noChangeArrowheads="1"/>
          </p:cNvSpPr>
          <p:nvPr/>
        </p:nvSpPr>
        <p:spPr bwMode="auto">
          <a:xfrm>
            <a:off x="2057400" y="1981200"/>
            <a:ext cx="391422" cy="1016305"/>
          </a:xfrm>
          <a:prstGeom prst="rect">
            <a:avLst/>
          </a:prstGeom>
          <a:noFill/>
          <a:ln w="9525">
            <a:noFill/>
            <a:miter lim="800000"/>
            <a:headEnd/>
            <a:tailEnd/>
          </a:ln>
        </p:spPr>
        <p:txBody>
          <a:bodyPr wrap="square" lIns="92075" tIns="46038" rIns="92075" bIns="46038">
            <a:spAutoFit/>
          </a:bodyPr>
          <a:lstStyle/>
          <a:p>
            <a:r>
              <a:rPr lang="en-US" sz="2000" dirty="0">
                <a:solidFill>
                  <a:schemeClr val="accent2"/>
                </a:solidFill>
                <a:latin typeface="Arial Rounded MT Bold" pitchFamily="34" charset="0"/>
              </a:rPr>
              <a:t>top</a:t>
            </a:r>
          </a:p>
        </p:txBody>
      </p:sp>
      <p:sp>
        <p:nvSpPr>
          <p:cNvPr id="1041" name="Rectangle 49"/>
          <p:cNvSpPr>
            <a:spLocks noChangeArrowheads="1"/>
          </p:cNvSpPr>
          <p:nvPr/>
        </p:nvSpPr>
        <p:spPr bwMode="auto">
          <a:xfrm>
            <a:off x="2286000" y="3048000"/>
            <a:ext cx="881229" cy="585418"/>
          </a:xfrm>
          <a:prstGeom prst="rect">
            <a:avLst/>
          </a:prstGeom>
          <a:noFill/>
          <a:ln w="9525">
            <a:noFill/>
            <a:miter lim="800000"/>
            <a:headEnd/>
            <a:tailEnd/>
          </a:ln>
        </p:spPr>
        <p:txBody>
          <a:bodyPr wrap="square" lIns="92075" tIns="46038" rIns="92075" bIns="46038">
            <a:spAutoFit/>
          </a:bodyPr>
          <a:lstStyle/>
          <a:p>
            <a:r>
              <a:rPr lang="en-US" sz="1600" dirty="0">
                <a:latin typeface="Arial Rounded MT Bold" pitchFamily="34" charset="0"/>
              </a:rPr>
              <a:t>not to scale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631E01-F353-43CA-87DC-63E79FE3083B}" type="datetime1">
              <a:rPr lang="en-US" smtClean="0"/>
              <a:pPr>
                <a:defRPr/>
              </a:pPr>
              <a:t>3/30/2012</a:t>
            </a:fld>
            <a:endParaRPr lang="en-US"/>
          </a:p>
        </p:txBody>
      </p:sp>
      <p:sp>
        <p:nvSpPr>
          <p:cNvPr id="3" name="Slide Number Placeholder 2"/>
          <p:cNvSpPr>
            <a:spLocks noGrp="1"/>
          </p:cNvSpPr>
          <p:nvPr>
            <p:ph type="sldNum" sz="quarter" idx="12"/>
          </p:nvPr>
        </p:nvSpPr>
        <p:spPr/>
        <p:txBody>
          <a:bodyPr/>
          <a:lstStyle/>
          <a:p>
            <a:pPr>
              <a:defRPr/>
            </a:pPr>
            <a:fld id="{47431E54-B6AE-41B6-A111-7688FE7B9E38}" type="slidenum">
              <a:rPr lang="en-US" smtClean="0"/>
              <a:pPr>
                <a:defRPr/>
              </a:pPr>
              <a:t>39</a:t>
            </a:fld>
            <a:endParaRPr lang="en-US"/>
          </a:p>
        </p:txBody>
      </p:sp>
      <p:sp>
        <p:nvSpPr>
          <p:cNvPr id="4" name="Rectangle 3"/>
          <p:cNvSpPr/>
          <p:nvPr/>
        </p:nvSpPr>
        <p:spPr>
          <a:xfrm>
            <a:off x="-228600" y="275382"/>
            <a:ext cx="9144000" cy="5160387"/>
          </a:xfrm>
          <a:prstGeom prst="rect">
            <a:avLst/>
          </a:prstGeom>
        </p:spPr>
        <p:txBody>
          <a:bodyPr wrap="square">
            <a:spAutoFit/>
          </a:bodyPr>
          <a:lstStyle/>
          <a:p>
            <a:pPr algn="ctr">
              <a:spcBef>
                <a:spcPts val="500"/>
              </a:spcBef>
              <a:spcAft>
                <a:spcPts val="500"/>
              </a:spcAft>
            </a:pPr>
            <a:r>
              <a:rPr lang="en-US" sz="3200" b="1" dirty="0" smtClean="0">
                <a:solidFill>
                  <a:srgbClr val="FF3300"/>
                </a:solidFill>
                <a:latin typeface="Arial" charset="0"/>
              </a:rPr>
              <a:t>Carrying Chemicals Incorrectly </a:t>
            </a:r>
            <a:endParaRPr lang="en-US" sz="3200" dirty="0" smtClean="0">
              <a:solidFill>
                <a:srgbClr val="FF3300"/>
              </a:solidFill>
              <a:latin typeface="Arial" charset="0"/>
            </a:endParaRPr>
          </a:p>
          <a:p>
            <a:pPr lvl="1">
              <a:spcBef>
                <a:spcPts val="500"/>
              </a:spcBef>
              <a:spcAft>
                <a:spcPts val="500"/>
              </a:spcAft>
            </a:pPr>
            <a:endParaRPr lang="en-US" dirty="0" smtClean="0">
              <a:latin typeface="Arial Rounded MT Bold" pitchFamily="34" charset="0"/>
            </a:endParaRPr>
          </a:p>
          <a:p>
            <a:pPr lvl="1">
              <a:spcBef>
                <a:spcPts val="500"/>
              </a:spcBef>
              <a:spcAft>
                <a:spcPts val="500"/>
              </a:spcAft>
            </a:pPr>
            <a:r>
              <a:rPr lang="en-US" dirty="0" smtClean="0">
                <a:latin typeface="Arial Rounded MT Bold" pitchFamily="34" charset="0"/>
              </a:rPr>
              <a:t>A laboratory worker placed unsealed centrifuge tubes filled with phenol-chloroform into a </a:t>
            </a:r>
            <a:r>
              <a:rPr lang="en-US" dirty="0" err="1" smtClean="0">
                <a:latin typeface="Arial Rounded MT Bold" pitchFamily="34" charset="0"/>
              </a:rPr>
              <a:t>styrofoam</a:t>
            </a:r>
            <a:r>
              <a:rPr lang="en-US" dirty="0" smtClean="0">
                <a:latin typeface="Arial Rounded MT Bold" pitchFamily="34" charset="0"/>
              </a:rPr>
              <a:t> centrifuge tube shipping container. The </a:t>
            </a:r>
            <a:r>
              <a:rPr lang="en-US" dirty="0" err="1" smtClean="0">
                <a:latin typeface="Arial Rounded MT Bold" pitchFamily="34" charset="0"/>
              </a:rPr>
              <a:t>styrofoam</a:t>
            </a:r>
            <a:r>
              <a:rPr lang="en-US" dirty="0" smtClean="0">
                <a:latin typeface="Arial Rounded MT Bold" pitchFamily="34" charset="0"/>
              </a:rPr>
              <a:t> broke and the phenol-chloroform splashed onto the worker’s face and dripped down the chest. The worker immediately flushed the area with a water, but still suffered from second-degree burns to the face, chest and abdomen.</a:t>
            </a:r>
          </a:p>
          <a:p>
            <a:pPr lvl="1">
              <a:spcBef>
                <a:spcPts val="500"/>
              </a:spcBef>
              <a:spcAft>
                <a:spcPts val="500"/>
              </a:spcAft>
            </a:pPr>
            <a:r>
              <a:rPr lang="en-US" i="1" dirty="0" smtClean="0">
                <a:solidFill>
                  <a:srgbClr val="FF0000"/>
                </a:solidFill>
                <a:latin typeface="Arial Rounded MT Bold" pitchFamily="34" charset="0"/>
              </a:rPr>
              <a:t> </a:t>
            </a:r>
          </a:p>
          <a:p>
            <a:pPr lvl="1">
              <a:spcBef>
                <a:spcPts val="500"/>
              </a:spcBef>
              <a:spcAft>
                <a:spcPts val="500"/>
              </a:spcAft>
            </a:pPr>
            <a:r>
              <a:rPr lang="en-US" i="1" dirty="0" smtClean="0">
                <a:solidFill>
                  <a:srgbClr val="FF0000"/>
                </a:solidFill>
                <a:latin typeface="Arial Rounded MT Bold" pitchFamily="34" charset="0"/>
              </a:rPr>
              <a:t>Fortunately, the worker was wearing chemical splash goggles and did not receive burns to the eyes. </a:t>
            </a:r>
            <a:endParaRPr lang="en-US" i="1" dirty="0">
              <a:solidFill>
                <a:srgbClr val="FF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1715C05-4705-4DF0-BC88-EA25D7DA2A1E}"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4</a:t>
            </a:fld>
            <a:endParaRPr lang="en-US"/>
          </a:p>
        </p:txBody>
      </p:sp>
      <p:sp>
        <p:nvSpPr>
          <p:cNvPr id="6" name="Date Placeholder 1"/>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F521C37-E52D-4478-91C7-D373DF39F181}"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B7B155-DE01-4952-BCAE-BF3E9CFF0632}"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a:spLocks noChangeArrowheads="1"/>
          </p:cNvSpPr>
          <p:nvPr/>
        </p:nvSpPr>
        <p:spPr bwMode="auto">
          <a:xfrm>
            <a:off x="228600" y="3429001"/>
            <a:ext cx="6262688" cy="2438400"/>
          </a:xfrm>
          <a:prstGeom prst="rect">
            <a:avLst/>
          </a:prstGeom>
          <a:solidFill>
            <a:srgbClr val="FFFF00">
              <a:alpha val="50000"/>
            </a:srgbClr>
          </a:solidFill>
          <a:ln w="12700">
            <a:solidFill>
              <a:schemeClr val="tx1"/>
            </a:solidFill>
            <a:miter lim="800000"/>
            <a:headEnd/>
            <a:tailEnd/>
          </a:ln>
          <a:effectLst/>
        </p:spPr>
        <p:txBody>
          <a:bodyPr wrap="none" anchor="ctr"/>
          <a:lstStyle/>
          <a:p>
            <a:endParaRPr lang="en-US"/>
          </a:p>
        </p:txBody>
      </p:sp>
      <p:sp>
        <p:nvSpPr>
          <p:cNvPr id="9" name="Rectangle 4"/>
          <p:cNvSpPr>
            <a:spLocks noChangeArrowheads="1"/>
          </p:cNvSpPr>
          <p:nvPr/>
        </p:nvSpPr>
        <p:spPr bwMode="auto">
          <a:xfrm>
            <a:off x="1905000" y="152400"/>
            <a:ext cx="3733800" cy="708528"/>
          </a:xfrm>
          <a:prstGeom prst="rect">
            <a:avLst/>
          </a:prstGeom>
          <a:noFill/>
          <a:ln w="9525">
            <a:noFill/>
            <a:miter lim="800000"/>
            <a:headEnd/>
            <a:tailEnd/>
          </a:ln>
          <a:effectLst/>
        </p:spPr>
        <p:txBody>
          <a:bodyPr wrap="square" lIns="92075" tIns="46038" rIns="92075" bIns="46038">
            <a:spAutoFit/>
          </a:bodyPr>
          <a:lstStyle/>
          <a:p>
            <a:pPr algn="ctr"/>
            <a:r>
              <a:rPr lang="en-US" sz="4000" dirty="0">
                <a:solidFill>
                  <a:srgbClr val="CC0000"/>
                </a:solidFill>
                <a:effectLst>
                  <a:outerShdw blurRad="38100" dist="38100" dir="2700000" algn="tl">
                    <a:srgbClr val="C0C0C0"/>
                  </a:outerShdw>
                </a:effectLst>
                <a:latin typeface="Arial Rounded MT Bold" pitchFamily="34" charset="0"/>
              </a:rPr>
              <a:t>SAFETY QUIZ</a:t>
            </a:r>
          </a:p>
        </p:txBody>
      </p:sp>
      <p:sp>
        <p:nvSpPr>
          <p:cNvPr id="10" name="Rectangle 5"/>
          <p:cNvSpPr>
            <a:spLocks noChangeArrowheads="1"/>
          </p:cNvSpPr>
          <p:nvPr/>
        </p:nvSpPr>
        <p:spPr bwMode="auto">
          <a:xfrm>
            <a:off x="457200" y="3733800"/>
            <a:ext cx="5859463" cy="1693413"/>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If you do not pass this quiz with at least an  </a:t>
            </a:r>
            <a:r>
              <a:rPr lang="en-US" sz="3200" dirty="0">
                <a:latin typeface="Arial Rounded MT Bold" pitchFamily="34" charset="0"/>
              </a:rPr>
              <a:t>80%  </a:t>
            </a:r>
            <a:r>
              <a:rPr lang="en-US" dirty="0">
                <a:latin typeface="Arial Rounded MT Bold" pitchFamily="34" charset="0"/>
              </a:rPr>
              <a:t>proficiency you will not be allowed to work in the  laboratory.</a:t>
            </a:r>
          </a:p>
        </p:txBody>
      </p:sp>
      <p:pic>
        <p:nvPicPr>
          <p:cNvPr id="11" name="Picture 7"/>
          <p:cNvPicPr>
            <a:picLocks noChangeArrowheads="1"/>
          </p:cNvPicPr>
          <p:nvPr/>
        </p:nvPicPr>
        <p:blipFill>
          <a:blip r:embed="rId2" cstate="print"/>
          <a:srcRect/>
          <a:stretch>
            <a:fillRect/>
          </a:stretch>
        </p:blipFill>
        <p:spPr bwMode="auto">
          <a:xfrm>
            <a:off x="6781800" y="152400"/>
            <a:ext cx="1212850" cy="2870200"/>
          </a:xfrm>
          <a:prstGeom prst="rect">
            <a:avLst/>
          </a:prstGeom>
          <a:noFill/>
          <a:ln w="9525">
            <a:noFill/>
            <a:miter lim="800000"/>
            <a:headEnd/>
            <a:tailEnd/>
          </a:ln>
          <a:effectLst/>
        </p:spPr>
      </p:pic>
      <p:pic>
        <p:nvPicPr>
          <p:cNvPr id="12" name="Picture 8"/>
          <p:cNvPicPr>
            <a:picLocks noChangeArrowheads="1"/>
          </p:cNvPicPr>
          <p:nvPr/>
        </p:nvPicPr>
        <p:blipFill>
          <a:blip r:embed="rId3" cstate="print"/>
          <a:srcRect/>
          <a:stretch>
            <a:fillRect/>
          </a:stretch>
        </p:blipFill>
        <p:spPr bwMode="auto">
          <a:xfrm>
            <a:off x="7162800" y="457200"/>
            <a:ext cx="1366838" cy="2889250"/>
          </a:xfrm>
          <a:prstGeom prst="rect">
            <a:avLst/>
          </a:prstGeom>
          <a:noFill/>
          <a:ln w="9525">
            <a:noFill/>
            <a:miter lim="800000"/>
            <a:headEnd/>
            <a:tailEnd/>
          </a:ln>
          <a:effectLst/>
        </p:spPr>
      </p:pic>
      <p:sp>
        <p:nvSpPr>
          <p:cNvPr id="13" name="Rectangle 3"/>
          <p:cNvSpPr>
            <a:spLocks noChangeArrowheads="1"/>
          </p:cNvSpPr>
          <p:nvPr/>
        </p:nvSpPr>
        <p:spPr bwMode="auto">
          <a:xfrm>
            <a:off x="381000" y="1066800"/>
            <a:ext cx="5029200" cy="2185856"/>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Some </a:t>
            </a:r>
            <a:r>
              <a:rPr lang="en-US" dirty="0" smtClean="0">
                <a:latin typeface="Arial Rounded MT Bold" pitchFamily="34" charset="0"/>
              </a:rPr>
              <a:t>laboratories </a:t>
            </a:r>
            <a:r>
              <a:rPr lang="en-US" dirty="0">
                <a:latin typeface="Arial Rounded MT Bold" pitchFamily="34" charset="0"/>
              </a:rPr>
              <a:t>classes insist on satisfactory</a:t>
            </a:r>
          </a:p>
          <a:p>
            <a:r>
              <a:rPr lang="en-US" dirty="0">
                <a:latin typeface="Arial Rounded MT Bold" pitchFamily="34" charset="0"/>
              </a:rPr>
              <a:t>completion of a safety quiz</a:t>
            </a:r>
            <a:r>
              <a:rPr lang="en-US" dirty="0" smtClean="0">
                <a:latin typeface="Arial Rounded MT Bold" pitchFamily="34" charset="0"/>
              </a:rPr>
              <a:t>. See for example </a:t>
            </a:r>
            <a:endParaRPr lang="en-US" dirty="0">
              <a:latin typeface="Arial Rounded MT Bold" pitchFamily="34" charset="0"/>
            </a:endParaRPr>
          </a:p>
          <a:p>
            <a:r>
              <a:rPr lang="en-US" sz="2000" dirty="0" smtClean="0">
                <a:latin typeface="Arial Black" pitchFamily="34" charset="0"/>
              </a:rPr>
              <a:t>http</a:t>
            </a:r>
            <a:r>
              <a:rPr lang="en-US" sz="2000" dirty="0">
                <a:latin typeface="Arial Black" pitchFamily="34" charset="0"/>
              </a:rPr>
              <a:t>://daphne.palomar.edu/safetyquiz/safetyquiz.htm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CE0B574-5438-4388-96CB-F22073FD9E68}" type="datetime1">
              <a:rPr lang="en-US" smtClean="0"/>
              <a:pPr>
                <a:defRPr/>
              </a:pPr>
              <a:t>3/30/2012</a:t>
            </a:fld>
            <a:endParaRPr lang="en-US"/>
          </a:p>
        </p:txBody>
      </p:sp>
      <p:sp>
        <p:nvSpPr>
          <p:cNvPr id="3" name="Slide Number Placeholder 2"/>
          <p:cNvSpPr>
            <a:spLocks noGrp="1"/>
          </p:cNvSpPr>
          <p:nvPr>
            <p:ph type="sldNum" sz="quarter" idx="12"/>
          </p:nvPr>
        </p:nvSpPr>
        <p:spPr/>
        <p:txBody>
          <a:bodyPr/>
          <a:lstStyle/>
          <a:p>
            <a:pPr>
              <a:defRPr/>
            </a:pPr>
            <a:fld id="{47431E54-B6AE-41B6-A111-7688FE7B9E38}" type="slidenum">
              <a:rPr lang="en-US" smtClean="0"/>
              <a:pPr>
                <a:defRPr/>
              </a:pPr>
              <a:t>40</a:t>
            </a:fld>
            <a:endParaRPr lang="en-US"/>
          </a:p>
        </p:txBody>
      </p:sp>
      <p:sp>
        <p:nvSpPr>
          <p:cNvPr id="4" name="Date Placeholder 2"/>
          <p:cNvSpPr txBox="1">
            <a:spLocks/>
          </p:cNvSpPr>
          <p:nvPr/>
        </p:nvSpPr>
        <p:spPr bwMode="auto">
          <a:xfrm>
            <a:off x="514349" y="8331200"/>
            <a:ext cx="2059081" cy="3149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9285B5A-1DD8-46F1-8231-21F77B6AA2DD}"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txBox="1">
            <a:spLocks/>
          </p:cNvSpPr>
          <p:nvPr/>
        </p:nvSpPr>
        <p:spPr bwMode="auto">
          <a:xfrm>
            <a:off x="4914899" y="8331200"/>
            <a:ext cx="2059081" cy="3149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89E224-6FDD-4B34-93BF-67005C863598}"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Rectangle 2"/>
          <p:cNvSpPr txBox="1">
            <a:spLocks noChangeArrowheads="1"/>
          </p:cNvSpPr>
          <p:nvPr/>
        </p:nvSpPr>
        <p:spPr>
          <a:xfrm>
            <a:off x="533400" y="381000"/>
            <a:ext cx="8401050" cy="7874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dirty="0" smtClean="0">
                <a:solidFill>
                  <a:srgbClr val="FF0000"/>
                </a:solidFill>
                <a:latin typeface="Arial Rounded MT Bold" pitchFamily="34" charset="0"/>
              </a:rPr>
              <a:t>What do we learn ?</a:t>
            </a:r>
            <a:endParaRPr lang="en-US" sz="3200" dirty="0">
              <a:solidFill>
                <a:srgbClr val="FF0000"/>
              </a:solidFill>
              <a:latin typeface="Arial Rounded MT Bold" pitchFamily="34" charset="0"/>
            </a:endParaRPr>
          </a:p>
        </p:txBody>
      </p:sp>
      <p:sp>
        <p:nvSpPr>
          <p:cNvPr id="7" name="Rectangle 3"/>
          <p:cNvSpPr>
            <a:spLocks noChangeArrowheads="1"/>
          </p:cNvSpPr>
          <p:nvPr/>
        </p:nvSpPr>
        <p:spPr bwMode="auto">
          <a:xfrm>
            <a:off x="152400" y="1752600"/>
            <a:ext cx="8675594" cy="3429144"/>
          </a:xfrm>
          <a:prstGeom prst="rect">
            <a:avLst/>
          </a:prstGeom>
          <a:noFill/>
          <a:ln w="9525">
            <a:noFill/>
            <a:miter lim="800000"/>
            <a:headEnd/>
            <a:tailEnd/>
          </a:ln>
          <a:effectLst/>
        </p:spPr>
        <p:txBody>
          <a:bodyPr wrap="square">
            <a:spAutoFit/>
          </a:bodyPr>
          <a:lstStyle/>
          <a:p>
            <a:pPr lvl="1">
              <a:spcBef>
                <a:spcPts val="500"/>
              </a:spcBef>
              <a:spcAft>
                <a:spcPts val="500"/>
              </a:spcAft>
            </a:pPr>
            <a:r>
              <a:rPr lang="en-US" dirty="0">
                <a:latin typeface="Arial Rounded MT Bold" pitchFamily="34" charset="0"/>
              </a:rPr>
              <a:t>-</a:t>
            </a:r>
            <a:r>
              <a:rPr lang="en-US" sz="2800" dirty="0">
                <a:latin typeface="Arial" charset="0"/>
              </a:rPr>
              <a:t> </a:t>
            </a:r>
            <a:r>
              <a:rPr lang="en-US" dirty="0">
                <a:latin typeface="Arial Rounded MT Bold" pitchFamily="34" charset="0"/>
              </a:rPr>
              <a:t>Appropriate eye and face protection helped to minimize the chemical burn. </a:t>
            </a:r>
          </a:p>
          <a:p>
            <a:pPr lvl="1">
              <a:spcBef>
                <a:spcPts val="500"/>
              </a:spcBef>
              <a:spcAft>
                <a:spcPts val="500"/>
              </a:spcAft>
            </a:pPr>
            <a:r>
              <a:rPr lang="en-US" dirty="0">
                <a:latin typeface="Arial Rounded MT Bold" pitchFamily="34" charset="0"/>
              </a:rPr>
              <a:t>-Wear a closed lab coat when working with hazardous materials. </a:t>
            </a:r>
          </a:p>
          <a:p>
            <a:pPr lvl="1">
              <a:spcBef>
                <a:spcPts val="500"/>
              </a:spcBef>
              <a:spcAft>
                <a:spcPts val="500"/>
              </a:spcAft>
            </a:pPr>
            <a:r>
              <a:rPr lang="en-US" dirty="0">
                <a:latin typeface="Arial Rounded MT Bold" pitchFamily="34" charset="0"/>
              </a:rPr>
              <a:t>-Use a plastic centrifuge rack instead of a Styrofoam packing container, particularly when transporting chemicals.</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E1F4B2F9-8792-47C3-BD49-8345DECD5E5D}"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6E5D941D-A4B3-4F61-A763-C9DFE431A8E9}" type="slidenum">
              <a:rPr lang="en-US"/>
              <a:pPr>
                <a:defRPr/>
              </a:pPr>
              <a:t>41</a:t>
            </a:fld>
            <a:endParaRPr lang="en-US"/>
          </a:p>
        </p:txBody>
      </p:sp>
      <p:sp>
        <p:nvSpPr>
          <p:cNvPr id="46084" name="Rectangle 2050"/>
          <p:cNvSpPr>
            <a:spLocks noGrp="1" noChangeArrowheads="1"/>
          </p:cNvSpPr>
          <p:nvPr>
            <p:ph type="title"/>
          </p:nvPr>
        </p:nvSpPr>
        <p:spPr>
          <a:xfrm>
            <a:off x="711200" y="228600"/>
            <a:ext cx="7670800" cy="685800"/>
          </a:xfrm>
        </p:spPr>
        <p:txBody>
          <a:bodyPr/>
          <a:lstStyle/>
          <a:p>
            <a:r>
              <a:rPr lang="en-US" b="1" smtClean="0">
                <a:solidFill>
                  <a:schemeClr val="tx1"/>
                </a:solidFill>
              </a:rPr>
              <a:t>Cylinders </a:t>
            </a:r>
            <a:endParaRPr lang="en-US" smtClean="0">
              <a:solidFill>
                <a:schemeClr val="tx1"/>
              </a:solidFill>
            </a:endParaRPr>
          </a:p>
        </p:txBody>
      </p:sp>
      <p:pic>
        <p:nvPicPr>
          <p:cNvPr id="46085" name="Picture 2053"/>
          <p:cNvPicPr>
            <a:picLocks noGrp="1" noChangeAspect="1" noChangeArrowheads="1"/>
          </p:cNvPicPr>
          <p:nvPr>
            <p:ph type="body" idx="1"/>
          </p:nvPr>
        </p:nvPicPr>
        <p:blipFill>
          <a:blip r:embed="rId3" cstate="print"/>
          <a:srcRect/>
          <a:stretch>
            <a:fillRect/>
          </a:stretch>
        </p:blipFill>
        <p:spPr>
          <a:xfrm>
            <a:off x="2032001" y="2114550"/>
            <a:ext cx="3835400" cy="4114800"/>
          </a:xfrm>
          <a:noFill/>
        </p:spPr>
      </p:pic>
      <p:sp>
        <p:nvSpPr>
          <p:cNvPr id="46086" name="Text Box 2054"/>
          <p:cNvSpPr txBox="1">
            <a:spLocks noChangeArrowheads="1"/>
          </p:cNvSpPr>
          <p:nvPr/>
        </p:nvSpPr>
        <p:spPr bwMode="auto">
          <a:xfrm>
            <a:off x="609600" y="914400"/>
            <a:ext cx="8128000" cy="1015663"/>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Identification of gases: </a:t>
            </a:r>
          </a:p>
          <a:p>
            <a:pPr>
              <a:spcBef>
                <a:spcPct val="50000"/>
              </a:spcBef>
            </a:pP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1176C637-807F-49FE-91CA-5B26644A4898}"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42</a:t>
            </a:fld>
            <a:endParaRPr lang="en-US"/>
          </a:p>
        </p:txBody>
      </p:sp>
      <p:sp>
        <p:nvSpPr>
          <p:cNvPr id="6" name="Date Placeholder 2"/>
          <p:cNvSpPr txBox="1">
            <a:spLocks/>
          </p:cNvSpPr>
          <p:nvPr/>
        </p:nvSpPr>
        <p:spPr bwMode="auto">
          <a:xfrm>
            <a:off x="228600" y="83058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C05117A-7131-4E6A-9B64-AF871932EDA4}"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4"/>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E7AA1D-5196-4A38-90FB-CC95FC98EA64}"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a:spLocks noGrp="1" noChangeArrowheads="1"/>
          </p:cNvSpPr>
          <p:nvPr>
            <p:ph type="title"/>
          </p:nvPr>
        </p:nvSpPr>
        <p:spPr>
          <a:xfrm>
            <a:off x="990600" y="609600"/>
            <a:ext cx="5829300" cy="609600"/>
          </a:xfrm>
        </p:spPr>
        <p:txBody>
          <a:bodyPr/>
          <a:lstStyle/>
          <a:p>
            <a:r>
              <a:rPr lang="en-US" sz="2800" kern="1200" dirty="0" smtClean="0">
                <a:solidFill>
                  <a:srgbClr val="FF0000"/>
                </a:solidFill>
                <a:latin typeface="Arial Rounded MT Bold" pitchFamily="34" charset="0"/>
                <a:ea typeface="+mn-ea"/>
                <a:cs typeface="+mn-cs"/>
              </a:rPr>
              <a:t>Identifying Gases</a:t>
            </a:r>
          </a:p>
        </p:txBody>
      </p:sp>
      <p:sp>
        <p:nvSpPr>
          <p:cNvPr id="9" name="Text Box 4"/>
          <p:cNvSpPr txBox="1">
            <a:spLocks noChangeArrowheads="1"/>
          </p:cNvSpPr>
          <p:nvPr/>
        </p:nvSpPr>
        <p:spPr bwMode="auto">
          <a:xfrm>
            <a:off x="685800" y="1295400"/>
            <a:ext cx="7848600" cy="4247317"/>
          </a:xfrm>
          <a:prstGeom prst="rect">
            <a:avLst/>
          </a:prstGeom>
          <a:noFill/>
          <a:ln w="9525">
            <a:noFill/>
            <a:miter lim="800000"/>
            <a:headEnd/>
            <a:tailEnd/>
          </a:ln>
          <a:effectLst/>
        </p:spPr>
        <p:txBody>
          <a:bodyPr wrap="square">
            <a:spAutoFit/>
          </a:bodyPr>
          <a:lstStyle/>
          <a:p>
            <a:pPr>
              <a:spcBef>
                <a:spcPct val="50000"/>
              </a:spcBef>
            </a:pPr>
            <a:r>
              <a:rPr lang="en-US" dirty="0">
                <a:latin typeface="Arial Rounded MT Bold" pitchFamily="34" charset="0"/>
              </a:rPr>
              <a:t>Gas 		Indian		</a:t>
            </a:r>
          </a:p>
          <a:p>
            <a:pPr>
              <a:spcBef>
                <a:spcPct val="50000"/>
              </a:spcBef>
            </a:pPr>
            <a:r>
              <a:rPr lang="en-US" dirty="0">
                <a:latin typeface="Arial Rounded MT Bold" pitchFamily="34" charset="0"/>
              </a:rPr>
              <a:t>		Body color 	neck color</a:t>
            </a:r>
          </a:p>
          <a:p>
            <a:pPr>
              <a:spcBef>
                <a:spcPct val="50000"/>
              </a:spcBef>
            </a:pPr>
            <a:r>
              <a:rPr lang="en-US" dirty="0">
                <a:latin typeface="Arial Rounded MT Bold" pitchFamily="34" charset="0"/>
              </a:rPr>
              <a:t>Oxygen	</a:t>
            </a:r>
            <a:r>
              <a:rPr lang="en-US" dirty="0" smtClean="0">
                <a:latin typeface="Arial Rounded MT Bold" pitchFamily="34" charset="0"/>
              </a:rPr>
              <a:t>Black </a:t>
            </a:r>
            <a:r>
              <a:rPr lang="en-US" dirty="0">
                <a:latin typeface="Arial Rounded MT Bold" pitchFamily="34" charset="0"/>
              </a:rPr>
              <a:t>		White</a:t>
            </a:r>
          </a:p>
          <a:p>
            <a:pPr>
              <a:spcBef>
                <a:spcPct val="50000"/>
              </a:spcBef>
            </a:pPr>
            <a:r>
              <a:rPr lang="en-US" dirty="0">
                <a:latin typeface="Arial Rounded MT Bold" pitchFamily="34" charset="0"/>
              </a:rPr>
              <a:t>Nitrogen	gray		</a:t>
            </a:r>
          </a:p>
          <a:p>
            <a:pPr>
              <a:spcBef>
                <a:spcPct val="50000"/>
              </a:spcBef>
            </a:pPr>
            <a:r>
              <a:rPr lang="en-US" dirty="0">
                <a:latin typeface="Arial Rounded MT Bold" pitchFamily="34" charset="0"/>
              </a:rPr>
              <a:t>Argon		Blue</a:t>
            </a:r>
          </a:p>
          <a:p>
            <a:pPr>
              <a:spcBef>
                <a:spcPct val="50000"/>
              </a:spcBef>
            </a:pPr>
            <a:r>
              <a:rPr lang="en-US" dirty="0">
                <a:latin typeface="Arial Rounded MT Bold" pitchFamily="34" charset="0"/>
              </a:rPr>
              <a:t>Hydrogen	Red		</a:t>
            </a:r>
            <a:r>
              <a:rPr lang="en-US" dirty="0" err="1">
                <a:latin typeface="Arial Rounded MT Bold" pitchFamily="34" charset="0"/>
              </a:rPr>
              <a:t>Red</a:t>
            </a:r>
            <a:endParaRPr lang="en-US" dirty="0">
              <a:latin typeface="Arial Rounded MT Bold" pitchFamily="34" charset="0"/>
            </a:endParaRPr>
          </a:p>
          <a:p>
            <a:pPr>
              <a:spcBef>
                <a:spcPct val="50000"/>
              </a:spcBef>
            </a:pPr>
            <a:r>
              <a:rPr lang="en-US" dirty="0">
                <a:latin typeface="Arial Rounded MT Bold" pitchFamily="34" charset="0"/>
              </a:rPr>
              <a:t>Acetylene	Black		</a:t>
            </a:r>
            <a:r>
              <a:rPr lang="en-US" dirty="0" err="1">
                <a:latin typeface="Arial Rounded MT Bold" pitchFamily="34" charset="0"/>
              </a:rPr>
              <a:t>black</a:t>
            </a:r>
            <a:endParaRPr lang="en-US" dirty="0">
              <a:latin typeface="Arial Rounded MT Bold" pitchFamily="34" charset="0"/>
            </a:endParaRPr>
          </a:p>
          <a:p>
            <a:pPr>
              <a:spcBef>
                <a:spcPct val="50000"/>
              </a:spcBef>
            </a:pPr>
            <a:endParaRPr lang="en-US" sz="2000" b="1" dirty="0">
              <a:solidFill>
                <a:srgbClr val="000000"/>
              </a:solidFill>
              <a:latin typeface="Arial" charset="0"/>
            </a:endParaRPr>
          </a:p>
        </p:txBody>
      </p:sp>
      <p:pic>
        <p:nvPicPr>
          <p:cNvPr id="10" name="Picture 5"/>
          <p:cNvPicPr>
            <a:picLocks noChangeAspect="1" noChangeArrowheads="1"/>
          </p:cNvPicPr>
          <p:nvPr/>
        </p:nvPicPr>
        <p:blipFill>
          <a:blip r:embed="rId2" cstate="print"/>
          <a:srcRect/>
          <a:stretch>
            <a:fillRect/>
          </a:stretch>
        </p:blipFill>
        <p:spPr bwMode="auto">
          <a:xfrm>
            <a:off x="5181600" y="5334000"/>
            <a:ext cx="495300" cy="952500"/>
          </a:xfrm>
          <a:prstGeom prst="rect">
            <a:avLst/>
          </a:prstGeom>
          <a:noFill/>
          <a:ln w="9525">
            <a:noFill/>
            <a:miter lim="800000"/>
            <a:headEnd/>
            <a:tailEnd/>
          </a:ln>
          <a:effectLst/>
        </p:spPr>
      </p:pic>
      <p:sp>
        <p:nvSpPr>
          <p:cNvPr id="11" name="Text Box 6"/>
          <p:cNvSpPr txBox="1">
            <a:spLocks noChangeArrowheads="1"/>
          </p:cNvSpPr>
          <p:nvPr/>
        </p:nvSpPr>
        <p:spPr bwMode="auto">
          <a:xfrm>
            <a:off x="1219200" y="5638800"/>
            <a:ext cx="3818994" cy="461665"/>
          </a:xfrm>
          <a:prstGeom prst="rect">
            <a:avLst/>
          </a:prstGeom>
          <a:noFill/>
          <a:ln w="9525">
            <a:noFill/>
            <a:miter lim="800000"/>
            <a:headEnd/>
            <a:tailEnd/>
          </a:ln>
          <a:effectLst/>
        </p:spPr>
        <p:txBody>
          <a:bodyPr wrap="none">
            <a:spAutoFit/>
          </a:bodyPr>
          <a:lstStyle/>
          <a:p>
            <a:r>
              <a:rPr lang="en-US" dirty="0" smtClean="0">
                <a:latin typeface="Arial Rounded MT Bold" pitchFamily="34" charset="0"/>
              </a:rPr>
              <a:t>Identify Empty Cylinders</a:t>
            </a:r>
          </a:p>
        </p:txBody>
      </p:sp>
      <p:sp>
        <p:nvSpPr>
          <p:cNvPr id="13" name="TextBox 12"/>
          <p:cNvSpPr txBox="1"/>
          <p:nvPr/>
        </p:nvSpPr>
        <p:spPr>
          <a:xfrm>
            <a:off x="5050833" y="6243935"/>
            <a:ext cx="2950167" cy="461665"/>
          </a:xfrm>
          <a:prstGeom prst="rect">
            <a:avLst/>
          </a:prstGeom>
          <a:noFill/>
        </p:spPr>
        <p:txBody>
          <a:bodyPr wrap="none" rtlCol="0">
            <a:spAutoFit/>
          </a:bodyPr>
          <a:lstStyle/>
          <a:p>
            <a:r>
              <a:rPr lang="en-US" b="1" dirty="0" smtClean="0">
                <a:latin typeface="Arial Rounded MT Bold" pitchFamily="34" charset="0"/>
              </a:rPr>
              <a:t>*</a:t>
            </a:r>
            <a:r>
              <a:rPr lang="en-US" sz="1400" b="1" dirty="0" smtClean="0">
                <a:solidFill>
                  <a:srgbClr val="FF0000"/>
                </a:solidFill>
                <a:latin typeface="Arial Rounded MT Bold" pitchFamily="34" charset="0"/>
              </a:rPr>
              <a:t>It may differ in other countries</a:t>
            </a:r>
          </a:p>
        </p:txBody>
      </p:sp>
      <p:sp>
        <p:nvSpPr>
          <p:cNvPr id="14" name="TextBox 13"/>
          <p:cNvSpPr txBox="1"/>
          <p:nvPr/>
        </p:nvSpPr>
        <p:spPr>
          <a:xfrm>
            <a:off x="1981200" y="5257800"/>
            <a:ext cx="1701363" cy="461665"/>
          </a:xfrm>
          <a:prstGeom prst="rect">
            <a:avLst/>
          </a:prstGeom>
          <a:noFill/>
        </p:spPr>
        <p:txBody>
          <a:bodyPr wrap="none" rtlCol="0">
            <a:spAutoFit/>
          </a:bodyPr>
          <a:lstStyle/>
          <a:p>
            <a:r>
              <a:rPr lang="en-US" b="1" dirty="0" smtClean="0">
                <a:solidFill>
                  <a:srgbClr val="FF0000"/>
                </a:solidFill>
                <a:latin typeface="Arial Rounded MT Bold" pitchFamily="34" charset="0"/>
              </a:rPr>
              <a:t>For Safety</a:t>
            </a:r>
            <a:endParaRPr lang="en-US" b="1" dirty="0">
              <a:solidFill>
                <a:srgbClr val="FF0000"/>
              </a:solidFill>
              <a:latin typeface="Arial Rounded MT Bold" pitchFamily="34" charset="0"/>
            </a:endParaRPr>
          </a:p>
        </p:txBody>
      </p:sp>
      <p:sp>
        <p:nvSpPr>
          <p:cNvPr id="15" name="TextBox 14"/>
          <p:cNvSpPr txBox="1"/>
          <p:nvPr/>
        </p:nvSpPr>
        <p:spPr>
          <a:xfrm>
            <a:off x="0" y="152400"/>
            <a:ext cx="8001000" cy="584775"/>
          </a:xfrm>
          <a:prstGeom prst="rect">
            <a:avLst/>
          </a:prstGeom>
          <a:noFill/>
        </p:spPr>
        <p:txBody>
          <a:bodyPr wrap="square" rtlCol="0">
            <a:spAutoFit/>
          </a:bodyPr>
          <a:lstStyle/>
          <a:p>
            <a:pPr algn="ctr"/>
            <a:r>
              <a:rPr lang="en-US" sz="3200" dirty="0" smtClean="0">
                <a:solidFill>
                  <a:srgbClr val="FF0000"/>
                </a:solidFill>
                <a:latin typeface="Arial Rounded MT Bold" pitchFamily="34" charset="0"/>
              </a:rPr>
              <a:t>Color codes in India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0690BA7C-BB8D-44D9-BEAF-3D7E83DABAE8}"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8D455E92-F54E-4D2A-A386-2B5E011AA25C}" type="slidenum">
              <a:rPr lang="en-US"/>
              <a:pPr>
                <a:defRPr/>
              </a:pPr>
              <a:t>43</a:t>
            </a:fld>
            <a:endParaRPr lang="en-US"/>
          </a:p>
        </p:txBody>
      </p:sp>
      <p:sp>
        <p:nvSpPr>
          <p:cNvPr id="48132" name="Rectangle 2"/>
          <p:cNvSpPr>
            <a:spLocks noGrp="1" noChangeArrowheads="1"/>
          </p:cNvSpPr>
          <p:nvPr>
            <p:ph type="title"/>
          </p:nvPr>
        </p:nvSpPr>
        <p:spPr/>
        <p:txBody>
          <a:bodyPr/>
          <a:lstStyle/>
          <a:p>
            <a:r>
              <a:rPr lang="en-US" b="1" smtClean="0">
                <a:solidFill>
                  <a:srgbClr val="008000"/>
                </a:solidFill>
              </a:rPr>
              <a:t>Transportation of Cylinders</a:t>
            </a:r>
          </a:p>
        </p:txBody>
      </p:sp>
      <p:pic>
        <p:nvPicPr>
          <p:cNvPr id="48133"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1200" y="1981200"/>
            <a:ext cx="5029200" cy="1428750"/>
          </a:xfrm>
          <a:prstGeom prst="rect">
            <a:avLst/>
          </a:prstGeom>
          <a:noFill/>
          <a:ln w="9525">
            <a:noFill/>
            <a:miter lim="800000"/>
            <a:headEnd/>
            <a:tailEnd/>
          </a:ln>
        </p:spPr>
      </p:pic>
      <p:pic>
        <p:nvPicPr>
          <p:cNvPr id="48134" name="Picture 6" descr="handcart"/>
          <p:cNvPicPr>
            <a:picLocks noChangeAspect="1" noChangeArrowheads="1"/>
          </p:cNvPicPr>
          <p:nvPr/>
        </p:nvPicPr>
        <p:blipFill>
          <a:blip r:embed="rId4" cstate="print"/>
          <a:srcRect/>
          <a:stretch>
            <a:fillRect/>
          </a:stretch>
        </p:blipFill>
        <p:spPr bwMode="auto">
          <a:xfrm>
            <a:off x="2819401" y="3810000"/>
            <a:ext cx="1371600" cy="1097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A7053D97-A39C-42ED-A936-36CB49B5AB29}"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44</a:t>
            </a:fld>
            <a:endParaRPr lang="en-US"/>
          </a:p>
        </p:txBody>
      </p:sp>
      <p:sp>
        <p:nvSpPr>
          <p:cNvPr id="6" name="Date Placeholder 2"/>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6FE34B3-0844-4922-AD61-9AB869894565}"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4"/>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AC5BF5-8216-474F-9B05-3ECF5828DE65}"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a:spLocks noGrp="1" noChangeArrowheads="1"/>
          </p:cNvSpPr>
          <p:nvPr>
            <p:ph type="title"/>
          </p:nvPr>
        </p:nvSpPr>
        <p:spPr>
          <a:xfrm>
            <a:off x="1295400" y="228600"/>
            <a:ext cx="5562600" cy="838200"/>
          </a:xfrm>
        </p:spPr>
        <p:txBody>
          <a:bodyPr/>
          <a:lstStyle/>
          <a:p>
            <a:r>
              <a:rPr lang="en-US" sz="3200" kern="1200" dirty="0" smtClean="0">
                <a:solidFill>
                  <a:srgbClr val="FF0000"/>
                </a:solidFill>
                <a:latin typeface="Arial Rounded MT Bold" pitchFamily="34" charset="0"/>
                <a:ea typeface="+mn-ea"/>
                <a:cs typeface="+mn-cs"/>
              </a:rPr>
              <a:t>Leaks</a:t>
            </a:r>
          </a:p>
        </p:txBody>
      </p:sp>
      <p:sp>
        <p:nvSpPr>
          <p:cNvPr id="9" name="Rectangle 3"/>
          <p:cNvSpPr>
            <a:spLocks noChangeArrowheads="1"/>
          </p:cNvSpPr>
          <p:nvPr/>
        </p:nvSpPr>
        <p:spPr bwMode="auto">
          <a:xfrm>
            <a:off x="685800" y="1828800"/>
            <a:ext cx="7467600" cy="3046988"/>
          </a:xfrm>
          <a:prstGeom prst="rect">
            <a:avLst/>
          </a:prstGeom>
          <a:noFill/>
          <a:ln w="9525">
            <a:noFill/>
            <a:miter lim="800000"/>
            <a:headEnd/>
            <a:tailEnd/>
          </a:ln>
          <a:effectLst/>
        </p:spPr>
        <p:txBody>
          <a:bodyPr wrap="square">
            <a:spAutoFit/>
          </a:bodyPr>
          <a:lstStyle/>
          <a:p>
            <a:r>
              <a:rPr lang="en-US" dirty="0">
                <a:latin typeface="Arial Rounded MT Bold" pitchFamily="34" charset="0"/>
              </a:rPr>
              <a:t>I</a:t>
            </a:r>
            <a:r>
              <a:rPr lang="en-US" dirty="0" smtClean="0">
                <a:latin typeface="Arial Rounded MT Bold" pitchFamily="34" charset="0"/>
              </a:rPr>
              <a:t>nform SECURITY/LAB IN-CHARGE, If leaks are discovered.</a:t>
            </a:r>
          </a:p>
          <a:p>
            <a:endParaRPr lang="en-US" dirty="0">
              <a:latin typeface="Arial Rounded MT Bold" pitchFamily="34" charset="0"/>
            </a:endParaRPr>
          </a:p>
          <a:p>
            <a:r>
              <a:rPr lang="en-US" dirty="0">
                <a:latin typeface="Arial Rounded MT Bold" pitchFamily="34" charset="0"/>
              </a:rPr>
              <a:t>If the gas is toxic or it is an irritant inform security and cordon off the area. </a:t>
            </a:r>
          </a:p>
          <a:p>
            <a:endParaRPr lang="en-US" dirty="0">
              <a:latin typeface="Arial Rounded MT Bold" pitchFamily="34" charset="0"/>
            </a:endParaRPr>
          </a:p>
          <a:p>
            <a:r>
              <a:rPr lang="en-US" dirty="0">
                <a:latin typeface="Arial Rounded MT Bold" pitchFamily="34" charset="0"/>
              </a:rPr>
              <a:t>POST APPROPRIATE </a:t>
            </a:r>
            <a:r>
              <a:rPr lang="en-US" dirty="0" smtClean="0">
                <a:latin typeface="Arial Rounded MT Bold" pitchFamily="34" charset="0"/>
              </a:rPr>
              <a:t>SIGNS while storing toxic gases.</a:t>
            </a:r>
            <a:endParaRPr lang="en-US" dirty="0">
              <a:latin typeface="Arial Rounded MT Bold"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fld id="{785527D4-E406-4EC5-A786-DD89936F7253}" type="datetime1">
              <a:rPr lang="en-US" smtClean="0"/>
              <a:pPr>
                <a:defRPr/>
              </a:pPr>
              <a:t>3/30/2012</a:t>
            </a:fld>
            <a:endParaRPr lang="en-US"/>
          </a:p>
        </p:txBody>
      </p:sp>
      <p:sp>
        <p:nvSpPr>
          <p:cNvPr id="8" name="Slide Number Placeholder 4"/>
          <p:cNvSpPr>
            <a:spLocks noGrp="1"/>
          </p:cNvSpPr>
          <p:nvPr>
            <p:ph type="sldNum" sz="quarter" idx="12"/>
          </p:nvPr>
        </p:nvSpPr>
        <p:spPr/>
        <p:txBody>
          <a:bodyPr/>
          <a:lstStyle/>
          <a:p>
            <a:pPr>
              <a:defRPr/>
            </a:pPr>
            <a:fld id="{03B474B1-076E-487D-8AB7-0C8355A06126}" type="slidenum">
              <a:rPr lang="en-US"/>
              <a:pPr>
                <a:defRPr/>
              </a:pPr>
              <a:t>45</a:t>
            </a:fld>
            <a:endParaRPr lang="en-US"/>
          </a:p>
        </p:txBody>
      </p:sp>
      <p:sp>
        <p:nvSpPr>
          <p:cNvPr id="2053" name="Rectangle 1026"/>
          <p:cNvSpPr>
            <a:spLocks noGrp="1" noChangeArrowheads="1"/>
          </p:cNvSpPr>
          <p:nvPr>
            <p:ph type="title"/>
          </p:nvPr>
        </p:nvSpPr>
        <p:spPr/>
        <p:txBody>
          <a:bodyPr/>
          <a:lstStyle/>
          <a:p>
            <a:r>
              <a:rPr lang="en-US" sz="3200" kern="1200" dirty="0" smtClean="0">
                <a:solidFill>
                  <a:srgbClr val="FF0000"/>
                </a:solidFill>
                <a:latin typeface="Arial Rounded MT Bold" pitchFamily="34" charset="0"/>
                <a:ea typeface="+mn-ea"/>
                <a:cs typeface="+mn-cs"/>
              </a:rPr>
              <a:t>Cryogenics, Fire, Electrical….</a:t>
            </a:r>
          </a:p>
        </p:txBody>
      </p:sp>
      <p:sp>
        <p:nvSpPr>
          <p:cNvPr id="2054" name="Rectangle 1027"/>
          <p:cNvSpPr>
            <a:spLocks noChangeArrowheads="1"/>
          </p:cNvSpPr>
          <p:nvPr/>
        </p:nvSpPr>
        <p:spPr bwMode="auto">
          <a:xfrm>
            <a:off x="304800" y="1981200"/>
            <a:ext cx="8365067" cy="1200329"/>
          </a:xfrm>
          <a:prstGeom prst="rect">
            <a:avLst/>
          </a:prstGeom>
          <a:noFill/>
          <a:ln w="9525">
            <a:noFill/>
            <a:miter lim="800000"/>
            <a:headEnd/>
            <a:tailEnd/>
          </a:ln>
        </p:spPr>
        <p:txBody>
          <a:bodyPr>
            <a:spAutoFit/>
          </a:bodyPr>
          <a:lstStyle/>
          <a:p>
            <a:r>
              <a:rPr lang="en-US" dirty="0" smtClean="0">
                <a:latin typeface="Arial Rounded MT Bold" pitchFamily="34" charset="0"/>
              </a:rPr>
              <a:t>Even Liquid Nitrogen can be dangerous. Ice </a:t>
            </a:r>
            <a:r>
              <a:rPr lang="en-US" dirty="0">
                <a:latin typeface="Arial Rounded MT Bold" pitchFamily="34" charset="0"/>
              </a:rPr>
              <a:t>formation in liquid nitrogen </a:t>
            </a:r>
            <a:r>
              <a:rPr lang="en-US" dirty="0" smtClean="0">
                <a:latin typeface="Arial Rounded MT Bold" pitchFamily="34" charset="0"/>
              </a:rPr>
              <a:t>containers is dangerous can lead to a build up of pressure.</a:t>
            </a:r>
            <a:endParaRPr lang="en-US" dirty="0">
              <a:latin typeface="Arial Rounded MT Bold" pitchFamily="34" charset="0"/>
            </a:endParaRPr>
          </a:p>
        </p:txBody>
      </p:sp>
      <p:graphicFrame>
        <p:nvGraphicFramePr>
          <p:cNvPr id="2050" name="Object 1029"/>
          <p:cNvGraphicFramePr>
            <a:graphicFrameLocks noChangeAspect="1"/>
          </p:cNvGraphicFramePr>
          <p:nvPr/>
        </p:nvGraphicFramePr>
        <p:xfrm>
          <a:off x="1828800" y="3581400"/>
          <a:ext cx="4343400" cy="1789510"/>
        </p:xfrm>
        <a:graphic>
          <a:graphicData uri="http://schemas.openxmlformats.org/presentationml/2006/ole">
            <p:oleObj spid="_x0000_s2050" name="Photo Editor Photo" r:id="rId4" imgW="16809524" imgH="8771429" progId="">
              <p:embed/>
            </p:oleObj>
          </a:graphicData>
        </a:graphic>
      </p:graphicFrame>
      <p:sp>
        <p:nvSpPr>
          <p:cNvPr id="2055" name="Line 1031"/>
          <p:cNvSpPr>
            <a:spLocks noChangeShapeType="1"/>
          </p:cNvSpPr>
          <p:nvPr/>
        </p:nvSpPr>
        <p:spPr bwMode="auto">
          <a:xfrm flipH="1">
            <a:off x="4648200" y="2895600"/>
            <a:ext cx="579120" cy="1143000"/>
          </a:xfrm>
          <a:prstGeom prst="line">
            <a:avLst/>
          </a:prstGeom>
          <a:noFill/>
          <a:ln w="9525">
            <a:solidFill>
              <a:schemeClr val="tx1"/>
            </a:solidFill>
            <a:round/>
            <a:headEnd/>
            <a:tailEnd type="triangle" w="med" len="med"/>
          </a:ln>
        </p:spPr>
        <p:txBody>
          <a:bodyPr/>
          <a:lstStyle/>
          <a:p>
            <a:endParaRPr lang="en-IN"/>
          </a:p>
        </p:txBody>
      </p:sp>
      <p:sp>
        <p:nvSpPr>
          <p:cNvPr id="10" name="TextBox 9"/>
          <p:cNvSpPr txBox="1"/>
          <p:nvPr/>
        </p:nvSpPr>
        <p:spPr>
          <a:xfrm>
            <a:off x="2819400" y="5715000"/>
            <a:ext cx="2594749" cy="461665"/>
          </a:xfrm>
          <a:prstGeom prst="rect">
            <a:avLst/>
          </a:prstGeom>
          <a:noFill/>
        </p:spPr>
        <p:txBody>
          <a:bodyPr wrap="none" rtlCol="0">
            <a:spAutoFit/>
          </a:bodyPr>
          <a:lstStyle/>
          <a:p>
            <a:r>
              <a:rPr lang="en-US" dirty="0" smtClean="0">
                <a:solidFill>
                  <a:srgbClr val="FF0000"/>
                </a:solidFill>
                <a:latin typeface="Arial Rounded MT Bold" pitchFamily="34" charset="0"/>
              </a:rPr>
              <a:t>- Causes burns !</a:t>
            </a:r>
            <a:endParaRPr lang="en-US" dirty="0">
              <a:solidFill>
                <a:srgbClr val="FF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3848BF8-6C0D-4B57-84C3-6298577EF045}" type="datetime1">
              <a:rPr lang="en-US" smtClean="0"/>
              <a:pPr>
                <a:defRPr/>
              </a:pPr>
              <a:t>3/30/2012</a:t>
            </a:fld>
            <a:endParaRPr lang="en-US"/>
          </a:p>
        </p:txBody>
      </p:sp>
      <p:sp>
        <p:nvSpPr>
          <p:cNvPr id="4" name="Slide Number Placeholder 3"/>
          <p:cNvSpPr>
            <a:spLocks noGrp="1"/>
          </p:cNvSpPr>
          <p:nvPr>
            <p:ph type="sldNum" sz="quarter" idx="12"/>
          </p:nvPr>
        </p:nvSpPr>
        <p:spPr/>
        <p:txBody>
          <a:bodyPr/>
          <a:lstStyle/>
          <a:p>
            <a:pPr>
              <a:defRPr/>
            </a:pPr>
            <a:fld id="{47D853AD-B8A4-4F07-952D-1E32E668A218}" type="slidenum">
              <a:rPr lang="en-US" smtClean="0"/>
              <a:pPr>
                <a:defRPr/>
              </a:pPr>
              <a:t>46</a:t>
            </a:fld>
            <a:endParaRPr lang="en-US"/>
          </a:p>
        </p:txBody>
      </p:sp>
      <p:sp>
        <p:nvSpPr>
          <p:cNvPr id="10" name="Rectangle 1027"/>
          <p:cNvSpPr txBox="1">
            <a:spLocks noChangeArrowheads="1"/>
          </p:cNvSpPr>
          <p:nvPr/>
        </p:nvSpPr>
        <p:spPr>
          <a:xfrm>
            <a:off x="304800" y="1371600"/>
            <a:ext cx="8686800" cy="4419600"/>
          </a:xfrm>
          <a:prstGeom prst="rect">
            <a:avLst/>
          </a:prstGeom>
        </p:spPr>
        <p:txBody>
          <a:bodyPr/>
          <a:lstStyle/>
          <a:p>
            <a:pPr marL="342900" marR="0" lvl="0" indent="-342900" algn="l" defTabSz="914400" rtl="0" eaLnBrk="0" fontAlgn="base" latinLnBrk="0" hangingPunct="0">
              <a:lnSpc>
                <a:spcPct val="90000"/>
              </a:lnSpc>
              <a:spcBef>
                <a:spcPts val="500"/>
              </a:spcBef>
              <a:spcAft>
                <a:spcPts val="500"/>
              </a:spcAft>
              <a:buClrTx/>
              <a:buSzTx/>
              <a:buFontTx/>
              <a:buChar char="•"/>
              <a:tabLst/>
              <a:defRPr/>
            </a:pPr>
            <a:r>
              <a:rPr lang="en-US" dirty="0" smtClean="0">
                <a:solidFill>
                  <a:schemeClr val="accent2"/>
                </a:solidFill>
                <a:latin typeface="Arial Rounded MT Bold" pitchFamily="34" charset="0"/>
              </a:rPr>
              <a:t>Be aware of the possibility of pressurization when working with cryogenic liquids</a:t>
            </a:r>
            <a:br>
              <a:rPr lang="en-US" dirty="0" smtClean="0">
                <a:solidFill>
                  <a:schemeClr val="accent2"/>
                </a:solidFill>
                <a:latin typeface="Arial Rounded MT Bold" pitchFamily="34" charset="0"/>
              </a:rPr>
            </a:br>
            <a:endParaRPr lang="en-US" dirty="0" smtClean="0">
              <a:solidFill>
                <a:schemeClr val="accent2"/>
              </a:solidFill>
              <a:latin typeface="Arial Rounded MT Bold"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lang="en-US" dirty="0" smtClean="0">
              <a:solidFill>
                <a:schemeClr val="accent2"/>
              </a:solidFill>
              <a:latin typeface="Arial Rounded MT Bold"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lang="en-US" dirty="0" smtClean="0">
                <a:solidFill>
                  <a:schemeClr val="accent2"/>
                </a:solidFill>
                <a:latin typeface="Arial Rounded MT Bold" pitchFamily="34" charset="0"/>
              </a:rPr>
              <a:t>Consider shielding for operations involving : vacuum or pressurization) Use a hood with a lowered door.</a:t>
            </a:r>
          </a:p>
          <a:p>
            <a:pPr marL="342900" marR="0" lvl="0" indent="-342900" algn="l" defTabSz="914400" rtl="0" eaLnBrk="0" fontAlgn="base" latinLnBrk="0" hangingPunct="0">
              <a:lnSpc>
                <a:spcPct val="90000"/>
              </a:lnSpc>
              <a:spcBef>
                <a:spcPts val="500"/>
              </a:spcBef>
              <a:spcAft>
                <a:spcPts val="500"/>
              </a:spcAft>
              <a:buClrTx/>
              <a:buSzTx/>
              <a:buFontTx/>
              <a:buChar char="•"/>
              <a:tabLst/>
              <a:defRPr/>
            </a:pPr>
            <a:endParaRPr kumimoji="0" lang="en-US" sz="3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3B571B0-52E0-4B39-8E81-94516FDE3D23}" type="datetime1">
              <a:rPr lang="en-US" smtClean="0"/>
              <a:pPr>
                <a:defRPr/>
              </a:pPr>
              <a:t>3/30/2012</a:t>
            </a:fld>
            <a:endParaRPr lang="en-US"/>
          </a:p>
        </p:txBody>
      </p:sp>
      <p:sp>
        <p:nvSpPr>
          <p:cNvPr id="4" name="Slide Number Placeholder 3"/>
          <p:cNvSpPr>
            <a:spLocks noGrp="1"/>
          </p:cNvSpPr>
          <p:nvPr>
            <p:ph type="sldNum" sz="quarter" idx="12"/>
          </p:nvPr>
        </p:nvSpPr>
        <p:spPr/>
        <p:txBody>
          <a:bodyPr/>
          <a:lstStyle/>
          <a:p>
            <a:pPr>
              <a:defRPr/>
            </a:pPr>
            <a:fld id="{47D853AD-B8A4-4F07-952D-1E32E668A218}" type="slidenum">
              <a:rPr lang="en-US" smtClean="0"/>
              <a:pPr>
                <a:defRPr/>
              </a:pPr>
              <a:t>47</a:t>
            </a:fld>
            <a:endParaRPr lang="en-US"/>
          </a:p>
        </p:txBody>
      </p:sp>
      <p:sp>
        <p:nvSpPr>
          <p:cNvPr id="7" name="Rectangle 2"/>
          <p:cNvSpPr>
            <a:spLocks noChangeArrowheads="1"/>
          </p:cNvSpPr>
          <p:nvPr/>
        </p:nvSpPr>
        <p:spPr bwMode="auto">
          <a:xfrm>
            <a:off x="457201" y="3048000"/>
            <a:ext cx="6553200" cy="2590800"/>
          </a:xfrm>
          <a:prstGeom prst="rect">
            <a:avLst/>
          </a:prstGeom>
          <a:solidFill>
            <a:srgbClr val="CBCBCB">
              <a:alpha val="50000"/>
            </a:srgbClr>
          </a:solidFill>
          <a:ln w="12700">
            <a:solidFill>
              <a:schemeClr val="tx1"/>
            </a:solidFill>
            <a:miter lim="800000"/>
            <a:headEnd/>
            <a:tailEnd/>
          </a:ln>
          <a:effectLst/>
        </p:spPr>
        <p:txBody>
          <a:bodyPr wrap="none" anchor="ctr"/>
          <a:lstStyle/>
          <a:p>
            <a:endParaRPr lang="en-US"/>
          </a:p>
        </p:txBody>
      </p:sp>
      <p:sp>
        <p:nvSpPr>
          <p:cNvPr id="8" name="Rectangle 3"/>
          <p:cNvSpPr>
            <a:spLocks noChangeArrowheads="1"/>
          </p:cNvSpPr>
          <p:nvPr/>
        </p:nvSpPr>
        <p:spPr bwMode="auto">
          <a:xfrm>
            <a:off x="685800" y="3810000"/>
            <a:ext cx="4522841" cy="831639"/>
          </a:xfrm>
          <a:prstGeom prst="rect">
            <a:avLst/>
          </a:prstGeom>
          <a:noFill/>
          <a:ln w="9525">
            <a:noFill/>
            <a:miter lim="800000"/>
            <a:headEnd/>
            <a:tailEnd/>
          </a:ln>
          <a:effectLst/>
        </p:spPr>
        <p:txBody>
          <a:bodyPr wrap="none" lIns="92075" tIns="46038" rIns="92075" bIns="46038">
            <a:spAutoFit/>
          </a:bodyPr>
          <a:lstStyle/>
          <a:p>
            <a:r>
              <a:rPr lang="en-US" dirty="0" smtClean="0">
                <a:latin typeface="Arial Rounded MT Bold" pitchFamily="34" charset="0"/>
              </a:rPr>
              <a:t>Should be carried out only in </a:t>
            </a:r>
          </a:p>
          <a:p>
            <a:r>
              <a:rPr lang="en-US" dirty="0" smtClean="0">
                <a:latin typeface="Arial Rounded MT Bold" pitchFamily="34" charset="0"/>
              </a:rPr>
              <a:t>Designated areas</a:t>
            </a:r>
          </a:p>
        </p:txBody>
      </p:sp>
      <p:pic>
        <p:nvPicPr>
          <p:cNvPr id="9" name="Picture 4"/>
          <p:cNvPicPr>
            <a:picLocks noChangeArrowheads="1"/>
          </p:cNvPicPr>
          <p:nvPr/>
        </p:nvPicPr>
        <p:blipFill>
          <a:blip r:embed="rId2" cstate="print"/>
          <a:srcRect/>
          <a:stretch>
            <a:fillRect/>
          </a:stretch>
        </p:blipFill>
        <p:spPr bwMode="auto">
          <a:xfrm>
            <a:off x="5867400" y="3352800"/>
            <a:ext cx="762000" cy="2895600"/>
          </a:xfrm>
          <a:prstGeom prst="rect">
            <a:avLst/>
          </a:prstGeom>
          <a:noFill/>
          <a:ln w="9525">
            <a:noFill/>
            <a:miter lim="800000"/>
            <a:headEnd/>
            <a:tailEnd/>
          </a:ln>
          <a:effectLst/>
        </p:spPr>
      </p:pic>
      <p:sp>
        <p:nvSpPr>
          <p:cNvPr id="10" name="Rectangle 5"/>
          <p:cNvSpPr>
            <a:spLocks noChangeArrowheads="1"/>
          </p:cNvSpPr>
          <p:nvPr/>
        </p:nvSpPr>
        <p:spPr bwMode="auto">
          <a:xfrm>
            <a:off x="636588" y="3200400"/>
            <a:ext cx="4316412" cy="585418"/>
          </a:xfrm>
          <a:prstGeom prst="rect">
            <a:avLst/>
          </a:prstGeom>
          <a:noFill/>
          <a:ln w="9525">
            <a:noFill/>
            <a:miter lim="800000"/>
            <a:headEnd/>
            <a:tailEnd/>
          </a:ln>
          <a:effectLst/>
        </p:spPr>
        <p:txBody>
          <a:bodyPr wrap="square" lIns="92075" tIns="46038" rIns="92075" bIns="46038">
            <a:spAutoFit/>
          </a:bodyPr>
          <a:lstStyle/>
          <a:p>
            <a:r>
              <a:rPr lang="en-US" sz="3200" dirty="0">
                <a:solidFill>
                  <a:srgbClr val="009900"/>
                </a:solidFill>
                <a:effectLst>
                  <a:outerShdw blurRad="38100" dist="38100" dir="2700000" algn="tl">
                    <a:srgbClr val="C0C0C0"/>
                  </a:outerShdw>
                </a:effectLst>
                <a:latin typeface="Arial Rounded MT Bold" pitchFamily="34" charset="0"/>
              </a:rPr>
              <a:t>GLASSWORKING</a:t>
            </a:r>
          </a:p>
        </p:txBody>
      </p:sp>
      <p:sp>
        <p:nvSpPr>
          <p:cNvPr id="11" name="Rectangle 6"/>
          <p:cNvSpPr>
            <a:spLocks noChangeArrowheads="1"/>
          </p:cNvSpPr>
          <p:nvPr/>
        </p:nvSpPr>
        <p:spPr bwMode="auto">
          <a:xfrm>
            <a:off x="457200" y="1600201"/>
            <a:ext cx="6629400" cy="1295400"/>
          </a:xfrm>
          <a:prstGeom prst="rect">
            <a:avLst/>
          </a:prstGeom>
          <a:solidFill>
            <a:srgbClr val="FFFFCC"/>
          </a:solidFill>
          <a:ln w="12700">
            <a:solidFill>
              <a:schemeClr val="tx1"/>
            </a:solidFill>
            <a:miter lim="800000"/>
            <a:headEnd/>
            <a:tailEnd/>
          </a:ln>
          <a:effectLst/>
        </p:spPr>
        <p:txBody>
          <a:bodyPr wrap="none" anchor="ctr"/>
          <a:lstStyle/>
          <a:p>
            <a:endParaRPr lang="en-US"/>
          </a:p>
        </p:txBody>
      </p:sp>
      <p:pic>
        <p:nvPicPr>
          <p:cNvPr id="12" name="Picture 7"/>
          <p:cNvPicPr>
            <a:picLocks noChangeArrowheads="1"/>
          </p:cNvPicPr>
          <p:nvPr/>
        </p:nvPicPr>
        <p:blipFill>
          <a:blip r:embed="rId3" cstate="print"/>
          <a:srcRect b="26250"/>
          <a:stretch>
            <a:fillRect/>
          </a:stretch>
        </p:blipFill>
        <p:spPr bwMode="auto">
          <a:xfrm>
            <a:off x="1046163" y="304800"/>
            <a:ext cx="896937" cy="1123950"/>
          </a:xfrm>
          <a:prstGeom prst="rect">
            <a:avLst/>
          </a:prstGeom>
          <a:noFill/>
          <a:ln w="9525">
            <a:noFill/>
            <a:miter lim="800000"/>
            <a:headEnd/>
            <a:tailEnd/>
          </a:ln>
          <a:effectLst/>
        </p:spPr>
      </p:pic>
      <p:sp>
        <p:nvSpPr>
          <p:cNvPr id="13" name="Rectangle 8"/>
          <p:cNvSpPr>
            <a:spLocks noChangeArrowheads="1"/>
          </p:cNvSpPr>
          <p:nvPr/>
        </p:nvSpPr>
        <p:spPr bwMode="auto">
          <a:xfrm>
            <a:off x="1989138" y="344488"/>
            <a:ext cx="5478462" cy="708528"/>
          </a:xfrm>
          <a:prstGeom prst="rect">
            <a:avLst/>
          </a:prstGeom>
          <a:noFill/>
          <a:ln w="9525">
            <a:noFill/>
            <a:miter lim="800000"/>
            <a:headEnd/>
            <a:tailEnd/>
          </a:ln>
          <a:effectLst/>
        </p:spPr>
        <p:txBody>
          <a:bodyPr wrap="square" lIns="92075" tIns="46038" rIns="92075" bIns="46038">
            <a:spAutoFit/>
          </a:bodyPr>
          <a:lstStyle/>
          <a:p>
            <a:r>
              <a:rPr lang="en-US" sz="4000" dirty="0">
                <a:solidFill>
                  <a:srgbClr val="FF0066"/>
                </a:solidFill>
                <a:effectLst>
                  <a:outerShdw blurRad="38100" dist="38100" dir="2700000" algn="tl">
                    <a:srgbClr val="C0C0C0"/>
                  </a:outerShdw>
                </a:effectLst>
                <a:latin typeface="Arial Rounded MT Bold" pitchFamily="34" charset="0"/>
              </a:rPr>
              <a:t>FIRE SAFETY</a:t>
            </a:r>
          </a:p>
        </p:txBody>
      </p:sp>
      <p:sp>
        <p:nvSpPr>
          <p:cNvPr id="14" name="Rectangle 10"/>
          <p:cNvSpPr>
            <a:spLocks noChangeArrowheads="1"/>
          </p:cNvSpPr>
          <p:nvPr/>
        </p:nvSpPr>
        <p:spPr bwMode="auto">
          <a:xfrm>
            <a:off x="609600" y="1911561"/>
            <a:ext cx="5952976" cy="831639"/>
          </a:xfrm>
          <a:prstGeom prst="rect">
            <a:avLst/>
          </a:prstGeom>
          <a:noFill/>
          <a:ln w="9525">
            <a:noFill/>
            <a:miter lim="800000"/>
            <a:headEnd/>
            <a:tailEnd/>
          </a:ln>
          <a:effectLst/>
        </p:spPr>
        <p:txBody>
          <a:bodyPr wrap="none" lIns="92075" tIns="46038" rIns="92075" bIns="46038">
            <a:spAutoFit/>
          </a:bodyPr>
          <a:lstStyle/>
          <a:p>
            <a:r>
              <a:rPr lang="en-US" dirty="0" smtClean="0">
                <a:latin typeface="Arial Rounded MT Bold" pitchFamily="34" charset="0"/>
              </a:rPr>
              <a:t>Many of the solvents used in a lab are </a:t>
            </a:r>
          </a:p>
          <a:p>
            <a:r>
              <a:rPr lang="en-US" dirty="0" smtClean="0">
                <a:latin typeface="Arial Rounded MT Bold" pitchFamily="34" charset="0"/>
              </a:rPr>
              <a:t>flammable and will burn. Avoid flames.</a:t>
            </a:r>
          </a:p>
        </p:txBody>
      </p:sp>
      <p:sp>
        <p:nvSpPr>
          <p:cNvPr id="15" name="Line 11"/>
          <p:cNvSpPr>
            <a:spLocks noChangeShapeType="1"/>
          </p:cNvSpPr>
          <p:nvPr/>
        </p:nvSpPr>
        <p:spPr bwMode="auto">
          <a:xfrm>
            <a:off x="1057275" y="1422400"/>
            <a:ext cx="800100" cy="0"/>
          </a:xfrm>
          <a:prstGeom prst="line">
            <a:avLst/>
          </a:prstGeom>
          <a:noFill/>
          <a:ln w="76200">
            <a:solidFill>
              <a:schemeClr val="bg2"/>
            </a:solidFill>
            <a:round/>
            <a:headEnd type="none" w="sm" len="sm"/>
            <a:tailEnd type="none" w="sm" len="sm"/>
          </a:ln>
          <a:effectLst/>
        </p:spPr>
        <p:txBody>
          <a:bodyPr wrap="none" anchor="ctr"/>
          <a:lstStyle/>
          <a:p>
            <a:endParaRPr lang="en-US"/>
          </a:p>
        </p:txBody>
      </p:sp>
      <p:sp>
        <p:nvSpPr>
          <p:cNvPr id="16" name="Line 12"/>
          <p:cNvSpPr>
            <a:spLocks noChangeShapeType="1"/>
          </p:cNvSpPr>
          <p:nvPr/>
        </p:nvSpPr>
        <p:spPr bwMode="auto">
          <a:xfrm>
            <a:off x="1042988" y="1447800"/>
            <a:ext cx="800100" cy="0"/>
          </a:xfrm>
          <a:prstGeom prst="line">
            <a:avLst/>
          </a:prstGeom>
          <a:noFill/>
          <a:ln w="12700">
            <a:solidFill>
              <a:schemeClr val="tx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685233E-E314-4113-90B6-086C8FF40199}" type="datetime1">
              <a:rPr lang="en-US" smtClean="0"/>
              <a:pPr>
                <a:defRPr/>
              </a:pPr>
              <a:t>3/30/2012</a:t>
            </a:fld>
            <a:endParaRPr lang="en-US"/>
          </a:p>
        </p:txBody>
      </p:sp>
      <p:sp>
        <p:nvSpPr>
          <p:cNvPr id="4" name="Slide Number Placeholder 3"/>
          <p:cNvSpPr>
            <a:spLocks noGrp="1"/>
          </p:cNvSpPr>
          <p:nvPr>
            <p:ph type="sldNum" sz="quarter" idx="12"/>
          </p:nvPr>
        </p:nvSpPr>
        <p:spPr/>
        <p:txBody>
          <a:bodyPr/>
          <a:lstStyle/>
          <a:p>
            <a:pPr>
              <a:defRPr/>
            </a:pPr>
            <a:fld id="{47D853AD-B8A4-4F07-952D-1E32E668A218}" type="slidenum">
              <a:rPr lang="en-US" smtClean="0"/>
              <a:pPr>
                <a:defRPr/>
              </a:pPr>
              <a:t>48</a:t>
            </a:fld>
            <a:endParaRPr lang="en-US"/>
          </a:p>
        </p:txBody>
      </p:sp>
      <p:sp>
        <p:nvSpPr>
          <p:cNvPr id="5" name="Rectangle 3"/>
          <p:cNvSpPr>
            <a:spLocks noChangeArrowheads="1"/>
          </p:cNvSpPr>
          <p:nvPr/>
        </p:nvSpPr>
        <p:spPr bwMode="auto">
          <a:xfrm>
            <a:off x="304800" y="838200"/>
            <a:ext cx="7848600" cy="2323713"/>
          </a:xfrm>
          <a:prstGeom prst="rect">
            <a:avLst/>
          </a:prstGeom>
          <a:noFill/>
          <a:ln w="9525">
            <a:noFill/>
            <a:miter lim="800000"/>
            <a:headEnd/>
            <a:tailEnd/>
          </a:ln>
          <a:effectLst/>
        </p:spPr>
        <p:txBody>
          <a:bodyPr wrap="square">
            <a:spAutoFit/>
          </a:bodyPr>
          <a:lstStyle/>
          <a:p>
            <a:pPr lvl="1">
              <a:spcBef>
                <a:spcPts val="500"/>
              </a:spcBef>
              <a:spcAft>
                <a:spcPts val="500"/>
              </a:spcAft>
            </a:pPr>
            <a:endParaRPr lang="en-US" sz="3200" dirty="0">
              <a:latin typeface="Arial" charset="0"/>
            </a:endParaRPr>
          </a:p>
          <a:p>
            <a:pPr lvl="1">
              <a:spcBef>
                <a:spcPts val="500"/>
              </a:spcBef>
              <a:spcAft>
                <a:spcPts val="500"/>
              </a:spcAft>
            </a:pPr>
            <a:r>
              <a:rPr lang="en-US" dirty="0" smtClean="0">
                <a:latin typeface="Arial Rounded MT Bold" pitchFamily="34" charset="0"/>
              </a:rPr>
              <a:t>Do not cascade extension boards</a:t>
            </a:r>
          </a:p>
          <a:p>
            <a:pPr lvl="1">
              <a:spcBef>
                <a:spcPts val="500"/>
              </a:spcBef>
              <a:spcAft>
                <a:spcPts val="500"/>
              </a:spcAft>
            </a:pPr>
            <a:endParaRPr lang="en-US" sz="3200" dirty="0">
              <a:latin typeface="Arial" charset="0"/>
            </a:endParaRPr>
          </a:p>
          <a:p>
            <a:pPr lvl="1">
              <a:spcBef>
                <a:spcPts val="500"/>
              </a:spcBef>
              <a:spcAft>
                <a:spcPts val="500"/>
              </a:spcAft>
            </a:pPr>
            <a:endParaRPr lang="en-US" sz="3200" dirty="0">
              <a:latin typeface="Arial" charset="0"/>
            </a:endParaRPr>
          </a:p>
        </p:txBody>
      </p:sp>
      <p:pic>
        <p:nvPicPr>
          <p:cNvPr id="6" name="Picture 7" descr="labsafety 001"/>
          <p:cNvPicPr>
            <a:picLocks noChangeAspect="1" noChangeArrowheads="1"/>
          </p:cNvPicPr>
          <p:nvPr/>
        </p:nvPicPr>
        <p:blipFill>
          <a:blip r:embed="rId2" cstate="print"/>
          <a:srcRect/>
          <a:stretch>
            <a:fillRect/>
          </a:stretch>
        </p:blipFill>
        <p:spPr bwMode="auto">
          <a:xfrm>
            <a:off x="1981200" y="2514600"/>
            <a:ext cx="4876800" cy="2874149"/>
          </a:xfrm>
          <a:prstGeom prst="rect">
            <a:avLst/>
          </a:prstGeom>
          <a:noFill/>
        </p:spPr>
      </p:pic>
      <p:sp>
        <p:nvSpPr>
          <p:cNvPr id="7" name="TextBox 6"/>
          <p:cNvSpPr txBox="1"/>
          <p:nvPr/>
        </p:nvSpPr>
        <p:spPr>
          <a:xfrm>
            <a:off x="1447800" y="228600"/>
            <a:ext cx="6172200" cy="954107"/>
          </a:xfrm>
          <a:prstGeom prst="rect">
            <a:avLst/>
          </a:prstGeom>
          <a:noFill/>
        </p:spPr>
        <p:txBody>
          <a:bodyPr wrap="square" rtlCol="0">
            <a:spAutoFit/>
          </a:bodyPr>
          <a:lstStyle/>
          <a:p>
            <a:pPr marL="0" lvl="1" algn="ctr"/>
            <a:r>
              <a:rPr lang="en-US" sz="3200" dirty="0" smtClean="0">
                <a:solidFill>
                  <a:srgbClr val="FF3300"/>
                </a:solidFill>
                <a:latin typeface="Arial Rounded MT Bold" pitchFamily="34" charset="0"/>
              </a:rPr>
              <a:t>Avoiding Electrical Fires</a:t>
            </a:r>
          </a:p>
          <a:p>
            <a:pPr algn="ct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ED2D68BC-BB60-4E67-8759-012B0CEE2F7A}"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809524B0-86C2-483A-A057-977CDB32B713}" type="slidenum">
              <a:rPr lang="en-US"/>
              <a:pPr>
                <a:defRPr/>
              </a:pPr>
              <a:t>49</a:t>
            </a:fld>
            <a:endParaRPr lang="en-US"/>
          </a:p>
        </p:txBody>
      </p:sp>
      <p:sp>
        <p:nvSpPr>
          <p:cNvPr id="53252" name="Rectangle 2"/>
          <p:cNvSpPr>
            <a:spLocks noGrp="1" noChangeArrowheads="1"/>
          </p:cNvSpPr>
          <p:nvPr>
            <p:ph type="title"/>
          </p:nvPr>
        </p:nvSpPr>
        <p:spPr>
          <a:xfrm>
            <a:off x="762000" y="228600"/>
            <a:ext cx="7772400" cy="838200"/>
          </a:xfrm>
        </p:spPr>
        <p:txBody>
          <a:bodyPr/>
          <a:lstStyle/>
          <a:p>
            <a:r>
              <a:rPr lang="en-US" sz="3200" kern="1200" dirty="0" smtClean="0">
                <a:solidFill>
                  <a:srgbClr val="FF0000"/>
                </a:solidFill>
                <a:latin typeface="Arial Rounded MT Bold" pitchFamily="34" charset="0"/>
                <a:ea typeface="+mn-ea"/>
                <a:cs typeface="+mn-cs"/>
              </a:rPr>
              <a:t>Electrical Safety</a:t>
            </a:r>
          </a:p>
        </p:txBody>
      </p:sp>
      <p:sp>
        <p:nvSpPr>
          <p:cNvPr id="53253" name="Rectangle 3"/>
          <p:cNvSpPr>
            <a:spLocks noGrp="1" noChangeArrowheads="1"/>
          </p:cNvSpPr>
          <p:nvPr>
            <p:ph type="body" idx="1"/>
          </p:nvPr>
        </p:nvSpPr>
        <p:spPr>
          <a:xfrm>
            <a:off x="685800" y="990600"/>
            <a:ext cx="7772400" cy="4191000"/>
          </a:xfrm>
        </p:spPr>
        <p:txBody>
          <a:bodyPr/>
          <a:lstStyle/>
          <a:p>
            <a:pPr lvl="1">
              <a:spcBef>
                <a:spcPts val="500"/>
              </a:spcBef>
              <a:spcAft>
                <a:spcPts val="500"/>
              </a:spcAft>
              <a:buFontTx/>
              <a:buNone/>
            </a:pPr>
            <a:r>
              <a:rPr lang="en-US" sz="2400" kern="1200" dirty="0" smtClean="0">
                <a:latin typeface="Arial Rounded MT Bold" pitchFamily="34" charset="0"/>
                <a:ea typeface="+mn-ea"/>
                <a:cs typeface="+mn-cs"/>
              </a:rPr>
              <a:t>Do not put multiple pins on the same socket.</a:t>
            </a:r>
          </a:p>
          <a:p>
            <a:pPr lvl="1">
              <a:spcBef>
                <a:spcPts val="500"/>
              </a:spcBef>
              <a:spcAft>
                <a:spcPts val="500"/>
              </a:spcAft>
              <a:buFontTx/>
              <a:buNone/>
            </a:pPr>
            <a:endParaRPr lang="en-US" sz="3200" dirty="0" smtClean="0">
              <a:latin typeface="Arial" charset="0"/>
            </a:endParaRPr>
          </a:p>
          <a:p>
            <a:pPr lvl="1">
              <a:spcBef>
                <a:spcPts val="500"/>
              </a:spcBef>
              <a:spcAft>
                <a:spcPts val="500"/>
              </a:spcAft>
              <a:buFontTx/>
              <a:buNone/>
            </a:pPr>
            <a:endParaRPr lang="en-US" sz="3200" dirty="0" smtClean="0">
              <a:latin typeface="Arial" charset="0"/>
            </a:endParaRPr>
          </a:p>
          <a:p>
            <a:pPr lvl="1">
              <a:spcBef>
                <a:spcPts val="500"/>
              </a:spcBef>
              <a:spcAft>
                <a:spcPts val="500"/>
              </a:spcAft>
              <a:buFontTx/>
              <a:buNone/>
            </a:pPr>
            <a:endParaRPr lang="en-US" sz="3200" dirty="0" smtClean="0">
              <a:latin typeface="Arial" charset="0"/>
            </a:endParaRPr>
          </a:p>
          <a:p>
            <a:pPr lvl="1">
              <a:spcBef>
                <a:spcPts val="500"/>
              </a:spcBef>
              <a:spcAft>
                <a:spcPts val="500"/>
              </a:spcAft>
              <a:buFontTx/>
              <a:buNone/>
            </a:pPr>
            <a:endParaRPr lang="en-US" sz="3200" dirty="0" smtClean="0">
              <a:latin typeface="Arial" charset="0"/>
            </a:endParaRPr>
          </a:p>
          <a:p>
            <a:pPr lvl="1">
              <a:spcBef>
                <a:spcPts val="500"/>
              </a:spcBef>
              <a:spcAft>
                <a:spcPts val="500"/>
              </a:spcAft>
              <a:buFontTx/>
              <a:buNone/>
            </a:pPr>
            <a:endParaRPr lang="en-US" sz="3200" dirty="0" smtClean="0">
              <a:latin typeface="Arial" charset="0"/>
            </a:endParaRPr>
          </a:p>
          <a:p>
            <a:pPr lvl="1">
              <a:spcBef>
                <a:spcPts val="500"/>
              </a:spcBef>
              <a:spcAft>
                <a:spcPts val="500"/>
              </a:spcAft>
              <a:buNone/>
            </a:pPr>
            <a:r>
              <a:rPr lang="en-US" sz="2400" kern="1200" dirty="0" smtClean="0">
                <a:latin typeface="Arial Rounded MT Bold" pitchFamily="34" charset="0"/>
                <a:ea typeface="+mn-ea"/>
                <a:cs typeface="+mn-cs"/>
              </a:rPr>
              <a:t>Check the earth to neutral voltage</a:t>
            </a:r>
          </a:p>
          <a:p>
            <a:pPr lvl="1">
              <a:spcBef>
                <a:spcPts val="500"/>
              </a:spcBef>
              <a:spcAft>
                <a:spcPts val="500"/>
              </a:spcAft>
              <a:buFontTx/>
              <a:buNone/>
            </a:pPr>
            <a:endParaRPr lang="en-US" sz="3200" dirty="0" smtClean="0">
              <a:latin typeface="Arial" charset="0"/>
            </a:endParaRPr>
          </a:p>
          <a:p>
            <a:pPr lvl="1">
              <a:spcBef>
                <a:spcPts val="500"/>
              </a:spcBef>
              <a:spcAft>
                <a:spcPts val="500"/>
              </a:spcAft>
              <a:buFontTx/>
              <a:buNone/>
            </a:pPr>
            <a:endParaRPr lang="en-US" sz="3200" dirty="0" smtClean="0">
              <a:latin typeface="Arial" charset="0"/>
            </a:endParaRPr>
          </a:p>
          <a:p>
            <a:endParaRPr lang="en-US" dirty="0" smtClean="0"/>
          </a:p>
        </p:txBody>
      </p:sp>
      <p:pic>
        <p:nvPicPr>
          <p:cNvPr id="53254" name="Picture 4" descr="labsafety 002"/>
          <p:cNvPicPr>
            <a:picLocks noChangeAspect="1" noChangeArrowheads="1"/>
          </p:cNvPicPr>
          <p:nvPr/>
        </p:nvPicPr>
        <p:blipFill>
          <a:blip r:embed="rId3" cstate="print"/>
          <a:srcRect/>
          <a:stretch>
            <a:fillRect/>
          </a:stretch>
        </p:blipFill>
        <p:spPr bwMode="auto">
          <a:xfrm>
            <a:off x="5943600" y="2057400"/>
            <a:ext cx="2120205" cy="2057400"/>
          </a:xfrm>
          <a:prstGeom prst="rect">
            <a:avLst/>
          </a:prstGeom>
          <a:noFill/>
          <a:ln w="9525">
            <a:noFill/>
            <a:miter lim="800000"/>
            <a:headEnd/>
            <a:tailEnd/>
          </a:ln>
        </p:spPr>
      </p:pic>
      <p:pic>
        <p:nvPicPr>
          <p:cNvPr id="8" name="Picture 7" descr="labsafety 001"/>
          <p:cNvPicPr>
            <a:picLocks noChangeAspect="1" noChangeArrowheads="1"/>
          </p:cNvPicPr>
          <p:nvPr/>
        </p:nvPicPr>
        <p:blipFill>
          <a:blip r:embed="rId4" cstate="print"/>
          <a:srcRect/>
          <a:stretch>
            <a:fillRect/>
          </a:stretch>
        </p:blipFill>
        <p:spPr bwMode="auto">
          <a:xfrm>
            <a:off x="685800" y="1828800"/>
            <a:ext cx="4876800" cy="2662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737B7E35-7329-4819-A824-15E8B4D6F558}"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5</a:t>
            </a:fld>
            <a:endParaRPr lang="en-US"/>
          </a:p>
        </p:txBody>
      </p:sp>
      <p:sp>
        <p:nvSpPr>
          <p:cNvPr id="6" name="Date Placeholder 3"/>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FCB7607-ADC0-4330-BA6E-1557D65A7227}"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5"/>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8B8BAA-687B-4048-8C0B-AD2C59254AB8}"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txBox="1">
            <a:spLocks noChangeArrowheads="1"/>
          </p:cNvSpPr>
          <p:nvPr/>
        </p:nvSpPr>
        <p:spPr bwMode="auto">
          <a:xfrm>
            <a:off x="304800" y="304800"/>
            <a:ext cx="8305800" cy="1447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rgbClr val="FF0000"/>
                </a:solidFill>
                <a:effectLst/>
                <a:uLnTx/>
                <a:uFillTx/>
                <a:latin typeface="Arial Black" pitchFamily="34" charset="0"/>
                <a:ea typeface="+mj-ea"/>
                <a:cs typeface="+mj-cs"/>
              </a:rPr>
              <a:t>With the help of the</a:t>
            </a:r>
            <a:r>
              <a:rPr kumimoji="0" lang="en-US" b="0" i="0" u="none" strike="noStrike" kern="0" cap="none" spc="0" normalizeH="0" noProof="0" dirty="0" smtClean="0">
                <a:ln>
                  <a:noFill/>
                </a:ln>
                <a:solidFill>
                  <a:srgbClr val="FF0000"/>
                </a:solidFill>
                <a:effectLst/>
                <a:uLnTx/>
                <a:uFillTx/>
                <a:latin typeface="Arial Black" pitchFamily="34" charset="0"/>
                <a:ea typeface="+mj-ea"/>
                <a:cs typeface="+mj-cs"/>
              </a:rPr>
              <a:t> </a:t>
            </a:r>
            <a:r>
              <a:rPr kumimoji="0" lang="en-US" b="0" i="0" u="none" strike="noStrike" kern="0" cap="none" spc="0" normalizeH="0" baseline="0" noProof="0" dirty="0" smtClean="0">
                <a:ln>
                  <a:noFill/>
                </a:ln>
                <a:solidFill>
                  <a:srgbClr val="FF0000"/>
                </a:solidFill>
                <a:effectLst/>
                <a:uLnTx/>
                <a:uFillTx/>
                <a:latin typeface="Arial Black" pitchFamily="34" charset="0"/>
                <a:ea typeface="+mj-ea"/>
                <a:cs typeface="+mj-cs"/>
              </a:rPr>
              <a:t>Safety Committee….</a:t>
            </a:r>
            <a:endParaRPr kumimoji="0" lang="en-US" b="0" i="0" u="none" strike="noStrike" kern="0" cap="none" spc="0" normalizeH="0" baseline="0" noProof="0" dirty="0">
              <a:ln>
                <a:noFill/>
              </a:ln>
              <a:solidFill>
                <a:srgbClr val="FF0000"/>
              </a:solidFill>
              <a:effectLst/>
              <a:uLnTx/>
              <a:uFillTx/>
              <a:latin typeface="Arial Black" pitchFamily="34" charset="0"/>
              <a:ea typeface="+mj-ea"/>
              <a:cs typeface="+mj-cs"/>
            </a:endParaRPr>
          </a:p>
        </p:txBody>
      </p:sp>
      <p:sp>
        <p:nvSpPr>
          <p:cNvPr id="9" name="Rectangle 3"/>
          <p:cNvSpPr txBox="1">
            <a:spLocks noChangeArrowheads="1"/>
          </p:cNvSpPr>
          <p:nvPr/>
        </p:nvSpPr>
        <p:spPr bwMode="auto">
          <a:xfrm>
            <a:off x="914400" y="1828800"/>
            <a:ext cx="7315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50000"/>
              </a:lnSpc>
              <a:spcBef>
                <a:spcPts val="500"/>
              </a:spcBef>
              <a:spcAft>
                <a:spcPts val="500"/>
              </a:spcAft>
              <a:buClrTx/>
              <a:buSzTx/>
              <a:buFontTx/>
              <a:buChar char="•"/>
              <a:tabLst/>
              <a:defRPr/>
            </a:pPr>
            <a:r>
              <a:rPr lang="en-US" dirty="0" smtClean="0">
                <a:latin typeface="Arial Rounded MT Bold" pitchFamily="34" charset="0"/>
              </a:rPr>
              <a:t>Promote safety awareness.</a:t>
            </a:r>
          </a:p>
          <a:p>
            <a:pPr marL="342900" marR="0" lvl="0" indent="-342900" algn="l" defTabSz="914400" rtl="0" eaLnBrk="0" fontAlgn="base" latinLnBrk="0" hangingPunct="0">
              <a:lnSpc>
                <a:spcPct val="150000"/>
              </a:lnSpc>
              <a:spcBef>
                <a:spcPts val="500"/>
              </a:spcBef>
              <a:spcAft>
                <a:spcPts val="500"/>
              </a:spcAft>
              <a:buClrTx/>
              <a:buSzTx/>
              <a:buFontTx/>
              <a:buChar char="•"/>
              <a:tabLst/>
              <a:defRPr/>
            </a:pPr>
            <a:r>
              <a:rPr lang="en-US" dirty="0" smtClean="0">
                <a:latin typeface="Arial Rounded MT Bold" pitchFamily="34" charset="0"/>
              </a:rPr>
              <a:t>Ensure and maintain a safe and healthy environment in the laboratory.</a:t>
            </a:r>
          </a:p>
          <a:p>
            <a:pPr marL="342900" marR="0" lvl="0" indent="-342900" algn="l" defTabSz="914400" rtl="0" eaLnBrk="0" fontAlgn="base" latinLnBrk="0" hangingPunct="0">
              <a:lnSpc>
                <a:spcPct val="150000"/>
              </a:lnSpc>
              <a:spcBef>
                <a:spcPts val="500"/>
              </a:spcBef>
              <a:spcAft>
                <a:spcPts val="500"/>
              </a:spcAft>
              <a:buClrTx/>
              <a:buSzTx/>
              <a:buFontTx/>
              <a:buChar char="•"/>
              <a:tabLst/>
              <a:defRPr/>
            </a:pPr>
            <a:r>
              <a:rPr lang="en-US" dirty="0" smtClean="0">
                <a:latin typeface="Arial Rounded MT Bold" pitchFamily="34" charset="0"/>
              </a:rPr>
              <a:t>Teach / practice “safe work” practices.</a:t>
            </a:r>
            <a:endParaRPr lang="en-US" dirty="0">
              <a:latin typeface="Arial Rounded MT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E11B801C-EB18-475A-9F15-5B1CE1FAE548}"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2860E617-7B87-49AE-83A9-FE313BF87969}" type="slidenum">
              <a:rPr lang="en-US"/>
              <a:pPr>
                <a:defRPr/>
              </a:pPr>
              <a:t>50</a:t>
            </a:fld>
            <a:endParaRPr lang="en-US"/>
          </a:p>
        </p:txBody>
      </p:sp>
      <p:sp>
        <p:nvSpPr>
          <p:cNvPr id="54276" name="Rectangle 3"/>
          <p:cNvSpPr>
            <a:spLocks noGrp="1" noChangeArrowheads="1"/>
          </p:cNvSpPr>
          <p:nvPr>
            <p:ph type="body" idx="1"/>
          </p:nvPr>
        </p:nvSpPr>
        <p:spPr>
          <a:xfrm>
            <a:off x="609600" y="457200"/>
            <a:ext cx="7924800" cy="4800600"/>
          </a:xfrm>
          <a:solidFill>
            <a:schemeClr val="bg1"/>
          </a:solidFill>
        </p:spPr>
        <p:txBody>
          <a:bodyPr/>
          <a:lstStyle/>
          <a:p>
            <a:pPr>
              <a:lnSpc>
                <a:spcPct val="90000"/>
              </a:lnSpc>
            </a:pPr>
            <a:r>
              <a:rPr lang="en-US" dirty="0" smtClean="0">
                <a:solidFill>
                  <a:srgbClr val="FF3300"/>
                </a:solidFill>
                <a:latin typeface="Arial Black" pitchFamily="34" charset="0"/>
              </a:rPr>
              <a:t>Do not defeat or “circumvent” safety locks in any instrument.</a:t>
            </a:r>
            <a:br>
              <a:rPr lang="en-US" dirty="0" smtClean="0">
                <a:solidFill>
                  <a:srgbClr val="FF3300"/>
                </a:solidFill>
                <a:latin typeface="Arial Black" pitchFamily="34" charset="0"/>
              </a:rPr>
            </a:br>
            <a:endParaRPr lang="en-US" dirty="0" smtClean="0">
              <a:solidFill>
                <a:srgbClr val="FF3300"/>
              </a:solidFill>
              <a:latin typeface="Arial Black" pitchFamily="34" charset="0"/>
            </a:endParaRPr>
          </a:p>
          <a:p>
            <a:pPr>
              <a:lnSpc>
                <a:spcPct val="90000"/>
              </a:lnSpc>
            </a:pPr>
            <a:r>
              <a:rPr lang="en-US" dirty="0" smtClean="0">
                <a:solidFill>
                  <a:srgbClr val="FF3300"/>
                </a:solidFill>
                <a:latin typeface="Arial Black" pitchFamily="34" charset="0"/>
              </a:rPr>
              <a:t>Do not work around exposed </a:t>
            </a:r>
            <a:r>
              <a:rPr lang="en-US" dirty="0" smtClean="0">
                <a:solidFill>
                  <a:schemeClr val="accent1"/>
                </a:solidFill>
                <a:latin typeface="Arial Black" pitchFamily="34" charset="0"/>
              </a:rPr>
              <a:t>live</a:t>
            </a:r>
            <a:r>
              <a:rPr lang="en-US" dirty="0" smtClean="0">
                <a:solidFill>
                  <a:srgbClr val="FF3300"/>
                </a:solidFill>
                <a:latin typeface="Arial Black" pitchFamily="34" charset="0"/>
              </a:rPr>
              <a:t> conductors</a:t>
            </a:r>
          </a:p>
          <a:p>
            <a:pPr>
              <a:lnSpc>
                <a:spcPct val="90000"/>
              </a:lnSpc>
            </a:pPr>
            <a:endParaRPr lang="en-US" dirty="0" smtClean="0">
              <a:solidFill>
                <a:srgbClr val="FF3300"/>
              </a:solidFill>
              <a:latin typeface="Arial Black" pitchFamily="34" charset="0"/>
            </a:endParaRPr>
          </a:p>
          <a:p>
            <a:pPr>
              <a:lnSpc>
                <a:spcPct val="90000"/>
              </a:lnSpc>
            </a:pPr>
            <a:r>
              <a:rPr lang="en-US" dirty="0" smtClean="0">
                <a:latin typeface="Arial" charset="0"/>
              </a:rPr>
              <a:t>Equipment</a:t>
            </a:r>
          </a:p>
          <a:p>
            <a:pPr lvl="1">
              <a:lnSpc>
                <a:spcPct val="90000"/>
              </a:lnSpc>
            </a:pPr>
            <a:r>
              <a:rPr lang="en-US" dirty="0" smtClean="0">
                <a:latin typeface="Arial" charset="0"/>
              </a:rPr>
              <a:t>Replace worn </a:t>
            </a:r>
          </a:p>
          <a:p>
            <a:pPr lvl="1">
              <a:lnSpc>
                <a:spcPct val="90000"/>
              </a:lnSpc>
              <a:buNone/>
            </a:pPr>
            <a:r>
              <a:rPr lang="en-US" dirty="0" smtClean="0">
                <a:latin typeface="Arial" charset="0"/>
              </a:rPr>
              <a:t>       components</a:t>
            </a:r>
          </a:p>
          <a:p>
            <a:pPr>
              <a:lnSpc>
                <a:spcPct val="90000"/>
              </a:lnSpc>
            </a:pPr>
            <a:endParaRPr lang="en-US" dirty="0" smtClean="0"/>
          </a:p>
        </p:txBody>
      </p:sp>
      <p:pic>
        <p:nvPicPr>
          <p:cNvPr id="54277" name="Picture 4" descr="labsafety 007"/>
          <p:cNvPicPr>
            <a:picLocks noChangeAspect="1" noChangeArrowheads="1"/>
          </p:cNvPicPr>
          <p:nvPr/>
        </p:nvPicPr>
        <p:blipFill>
          <a:blip r:embed="rId3" cstate="print"/>
          <a:srcRect/>
          <a:stretch>
            <a:fillRect/>
          </a:stretch>
        </p:blipFill>
        <p:spPr bwMode="auto">
          <a:xfrm>
            <a:off x="4495800" y="3048000"/>
            <a:ext cx="2667000" cy="1414463"/>
          </a:xfrm>
          <a:prstGeom prst="rect">
            <a:avLst/>
          </a:prstGeom>
          <a:noFill/>
          <a:ln w="9525">
            <a:noFill/>
            <a:miter lim="800000"/>
            <a:headEnd/>
            <a:tailEnd/>
          </a:ln>
        </p:spPr>
      </p:pic>
      <p:pic>
        <p:nvPicPr>
          <p:cNvPr id="54278" name="Picture 5" descr="labsafety 003"/>
          <p:cNvPicPr>
            <a:picLocks noChangeAspect="1" noChangeArrowheads="1"/>
          </p:cNvPicPr>
          <p:nvPr/>
        </p:nvPicPr>
        <p:blipFill>
          <a:blip r:embed="rId4" cstate="print"/>
          <a:srcRect/>
          <a:stretch>
            <a:fillRect/>
          </a:stretch>
        </p:blipFill>
        <p:spPr bwMode="auto">
          <a:xfrm>
            <a:off x="4800600" y="4572000"/>
            <a:ext cx="2743200" cy="1585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fld id="{5E987458-6659-4AA5-9491-65EFA9558BAB}" type="datetime1">
              <a:rPr lang="en-US" smtClean="0"/>
              <a:pPr>
                <a:defRPr/>
              </a:pPr>
              <a:t>3/30/2012</a:t>
            </a:fld>
            <a:endParaRPr lang="en-US"/>
          </a:p>
        </p:txBody>
      </p:sp>
      <p:sp>
        <p:nvSpPr>
          <p:cNvPr id="5" name="Slide Number Placeholder 3"/>
          <p:cNvSpPr>
            <a:spLocks noGrp="1"/>
          </p:cNvSpPr>
          <p:nvPr>
            <p:ph type="sldNum" sz="quarter" idx="12"/>
          </p:nvPr>
        </p:nvSpPr>
        <p:spPr/>
        <p:txBody>
          <a:bodyPr/>
          <a:lstStyle/>
          <a:p>
            <a:pPr>
              <a:defRPr/>
            </a:pPr>
            <a:fld id="{AC1B3894-980A-4FAD-B083-96B3E0D93338}" type="slidenum">
              <a:rPr lang="en-US"/>
              <a:pPr>
                <a:defRPr/>
              </a:pPr>
              <a:t>51</a:t>
            </a:fld>
            <a:endParaRPr lang="en-US"/>
          </a:p>
        </p:txBody>
      </p:sp>
      <p:sp>
        <p:nvSpPr>
          <p:cNvPr id="55300" name="Rectangle 2"/>
          <p:cNvSpPr>
            <a:spLocks noChangeArrowheads="1"/>
          </p:cNvSpPr>
          <p:nvPr/>
        </p:nvSpPr>
        <p:spPr bwMode="auto">
          <a:xfrm>
            <a:off x="1524000" y="1485901"/>
            <a:ext cx="6157384" cy="3672800"/>
          </a:xfrm>
          <a:prstGeom prst="rect">
            <a:avLst/>
          </a:prstGeom>
          <a:noFill/>
          <a:ln w="9525">
            <a:noFill/>
            <a:miter lim="800000"/>
            <a:headEnd/>
            <a:tailEnd/>
          </a:ln>
        </p:spPr>
        <p:txBody>
          <a:bodyPr>
            <a:spAutoFit/>
          </a:bodyPr>
          <a:lstStyle/>
          <a:p>
            <a:pPr lvl="1">
              <a:spcBef>
                <a:spcPts val="500"/>
              </a:spcBef>
              <a:spcAft>
                <a:spcPts val="500"/>
              </a:spcAft>
            </a:pPr>
            <a:r>
              <a:rPr lang="en-US" sz="3200" dirty="0">
                <a:latin typeface="Arial" charset="0"/>
              </a:rPr>
              <a:t>-Carbon dioxide extinguishers should be used around sensitive equipment. </a:t>
            </a:r>
          </a:p>
          <a:p>
            <a:pPr lvl="1">
              <a:spcBef>
                <a:spcPts val="500"/>
              </a:spcBef>
              <a:spcAft>
                <a:spcPts val="500"/>
              </a:spcAft>
            </a:pPr>
            <a:endParaRPr lang="en-US" sz="3200" dirty="0">
              <a:latin typeface="Arial" charset="0"/>
            </a:endParaRPr>
          </a:p>
          <a:p>
            <a:pPr lvl="1">
              <a:spcBef>
                <a:spcPts val="500"/>
              </a:spcBef>
              <a:spcAft>
                <a:spcPts val="500"/>
              </a:spcAft>
            </a:pPr>
            <a:r>
              <a:rPr lang="en-US" sz="3200" dirty="0">
                <a:latin typeface="Arial" charset="0"/>
              </a:rPr>
              <a:t>Dry powder extinguishers can damage such equipment. </a:t>
            </a:r>
            <a:br>
              <a:rPr lang="en-US" sz="3200" dirty="0">
                <a:latin typeface="Arial" charset="0"/>
              </a:rPr>
            </a:br>
            <a:r>
              <a:rPr lang="en-US" dirty="0">
                <a:latin typeface="Arial" charset="0"/>
              </a:rPr>
              <a:t>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FC72A465-52DB-4881-9786-2857820239F5}"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EE7E0732-E735-4F19-916D-7816DDBB940A}" type="slidenum">
              <a:rPr lang="en-US"/>
              <a:pPr>
                <a:defRPr/>
              </a:pPr>
              <a:t>52</a:t>
            </a:fld>
            <a:endParaRPr lang="en-US"/>
          </a:p>
        </p:txBody>
      </p:sp>
      <p:sp>
        <p:nvSpPr>
          <p:cNvPr id="56324" name="Rectangle 2"/>
          <p:cNvSpPr>
            <a:spLocks noGrp="1" noChangeArrowheads="1"/>
          </p:cNvSpPr>
          <p:nvPr>
            <p:ph type="title"/>
          </p:nvPr>
        </p:nvSpPr>
        <p:spPr/>
        <p:txBody>
          <a:bodyPr/>
          <a:lstStyle/>
          <a:p>
            <a:r>
              <a:rPr lang="en-US" smtClean="0"/>
              <a:t>Laboratory Waste</a:t>
            </a:r>
          </a:p>
        </p:txBody>
      </p:sp>
      <p:sp>
        <p:nvSpPr>
          <p:cNvPr id="11267" name="Rectangle 3"/>
          <p:cNvSpPr>
            <a:spLocks noGrp="1" noChangeArrowheads="1"/>
          </p:cNvSpPr>
          <p:nvPr>
            <p:ph type="body" idx="1"/>
          </p:nvPr>
        </p:nvSpPr>
        <p:spPr>
          <a:xfrm>
            <a:off x="711200" y="2000250"/>
            <a:ext cx="7772400" cy="4114800"/>
          </a:xfrm>
        </p:spPr>
        <p:txBody>
          <a:bodyPr/>
          <a:lstStyle/>
          <a:p>
            <a:r>
              <a:rPr lang="en-US" dirty="0" smtClean="0">
                <a:solidFill>
                  <a:srgbClr val="000000"/>
                </a:solidFill>
              </a:rPr>
              <a:t>Purchase Prudently </a:t>
            </a:r>
          </a:p>
          <a:p>
            <a:r>
              <a:rPr lang="en-US" dirty="0" smtClean="0">
                <a:solidFill>
                  <a:srgbClr val="000000"/>
                </a:solidFill>
              </a:rPr>
              <a:t>Practice Solvent Recycling </a:t>
            </a:r>
          </a:p>
          <a:p>
            <a:r>
              <a:rPr lang="en-US" dirty="0" smtClean="0">
                <a:solidFill>
                  <a:srgbClr val="000000"/>
                </a:solidFill>
              </a:rPr>
              <a:t>Collect and Dispose waste properly </a:t>
            </a:r>
          </a:p>
          <a:p>
            <a:r>
              <a:rPr lang="en-US" dirty="0" smtClean="0">
                <a:solidFill>
                  <a:srgbClr val="000000"/>
                </a:solidFill>
              </a:rPr>
              <a:t>Maintain an Inventory </a:t>
            </a:r>
          </a:p>
        </p:txBody>
      </p:sp>
      <p:sp>
        <p:nvSpPr>
          <p:cNvPr id="11270" name="Text Box 6"/>
          <p:cNvSpPr txBox="1">
            <a:spLocks noChangeArrowheads="1"/>
          </p:cNvSpPr>
          <p:nvPr/>
        </p:nvSpPr>
        <p:spPr bwMode="auto">
          <a:xfrm>
            <a:off x="1016000" y="4800600"/>
            <a:ext cx="7112000" cy="1200329"/>
          </a:xfrm>
          <a:prstGeom prst="rect">
            <a:avLst/>
          </a:prstGeom>
          <a:solidFill>
            <a:schemeClr val="hlink"/>
          </a:solidFill>
          <a:ln w="9525">
            <a:noFill/>
            <a:miter lim="800000"/>
            <a:headEnd/>
            <a:tailEnd/>
          </a:ln>
        </p:spPr>
        <p:txBody>
          <a:bodyPr>
            <a:spAutoFit/>
          </a:bodyPr>
          <a:lstStyle/>
          <a:p>
            <a:r>
              <a:rPr lang="en-US" sz="3600">
                <a:solidFill>
                  <a:srgbClr val="000000"/>
                </a:solidFill>
                <a:latin typeface="Times New Roman" pitchFamily="18" charset="0"/>
              </a:rPr>
              <a:t>Use Less and </a:t>
            </a:r>
            <a:r>
              <a:rPr lang="en-US" sz="2800">
                <a:solidFill>
                  <a:srgbClr val="000000"/>
                </a:solidFill>
                <a:latin typeface="Times New Roman" pitchFamily="18" charset="0"/>
              </a:rPr>
              <a:t>Less</a:t>
            </a:r>
            <a:r>
              <a:rPr lang="en-US" sz="3600">
                <a:solidFill>
                  <a:srgbClr val="000000"/>
                </a:solidFill>
                <a:latin typeface="Times New Roman" pitchFamily="18" charset="0"/>
              </a:rPr>
              <a:t> </a:t>
            </a:r>
            <a:r>
              <a:rPr lang="en-US" sz="2000">
                <a:solidFill>
                  <a:srgbClr val="000000"/>
                </a:solidFill>
                <a:latin typeface="Times New Roman" pitchFamily="18" charset="0"/>
              </a:rPr>
              <a:t>and</a:t>
            </a:r>
            <a:r>
              <a:rPr lang="en-US" sz="3600">
                <a:solidFill>
                  <a:srgbClr val="000000"/>
                </a:solidFill>
                <a:latin typeface="Times New Roman" pitchFamily="18" charset="0"/>
              </a:rPr>
              <a:t> </a:t>
            </a:r>
            <a:r>
              <a:rPr lang="en-US" sz="1800">
                <a:solidFill>
                  <a:srgbClr val="000000"/>
                </a:solidFill>
                <a:latin typeface="Times New Roman" pitchFamily="18" charset="0"/>
              </a:rPr>
              <a:t>Less</a:t>
            </a:r>
            <a:r>
              <a:rPr lang="en-US" sz="3600">
                <a:solidFill>
                  <a:srgbClr val="000000"/>
                </a:solidFill>
                <a:latin typeface="Times New Roman" pitchFamily="18" charset="0"/>
              </a:rPr>
              <a:t> ...</a:t>
            </a:r>
          </a:p>
          <a:p>
            <a:pPr>
              <a:spcBef>
                <a:spcPct val="50000"/>
              </a:spcBef>
            </a:pP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wd">
                                    <p:tmAbs val="300"/>
                                  </p:iterate>
                                  <p:childTnLst>
                                    <p:set>
                                      <p:cBhvr>
                                        <p:cTn id="30" dur="1" fill="hold">
                                          <p:stCondLst>
                                            <p:cond delay="299"/>
                                          </p:stCondLst>
                                        </p:cTn>
                                        <p:tgtEl>
                                          <p:spTgt spid="11270"/>
                                        </p:tgtEl>
                                        <p:attrNameLst>
                                          <p:attrName>style.visibility</p:attrName>
                                        </p:attrNameLst>
                                      </p:cBhvr>
                                      <p:to>
                                        <p:strVal val="visible"/>
                                      </p:to>
                                    </p:set>
                                  </p:childTnLst>
                                  <p:subTnLst>
                                    <p:set>
                                      <p:cBhvr override="childStyle">
                                        <p:cTn dur="1" fill="hold" display="0" masterRel="nextClick" afterEffect="1"/>
                                        <p:tgtEl>
                                          <p:spTgt spid="1127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70"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fld id="{E1827B48-1C6F-4F5E-9202-4CF3EC2A1105}" type="datetime1">
              <a:rPr lang="en-US" smtClean="0"/>
              <a:pPr>
                <a:defRPr/>
              </a:pPr>
              <a:t>3/30/2012</a:t>
            </a:fld>
            <a:endParaRPr lang="en-US"/>
          </a:p>
        </p:txBody>
      </p:sp>
      <p:sp>
        <p:nvSpPr>
          <p:cNvPr id="8" name="Slide Number Placeholder 4"/>
          <p:cNvSpPr>
            <a:spLocks noGrp="1"/>
          </p:cNvSpPr>
          <p:nvPr>
            <p:ph type="sldNum" sz="quarter" idx="12"/>
          </p:nvPr>
        </p:nvSpPr>
        <p:spPr/>
        <p:txBody>
          <a:bodyPr/>
          <a:lstStyle/>
          <a:p>
            <a:pPr>
              <a:defRPr/>
            </a:pPr>
            <a:fld id="{7DA965C5-55C0-4AA2-A87E-1BC0067F2ADF}" type="slidenum">
              <a:rPr lang="en-US"/>
              <a:pPr>
                <a:defRPr/>
              </a:pPr>
              <a:t>53</a:t>
            </a:fld>
            <a:endParaRPr lang="en-US"/>
          </a:p>
        </p:txBody>
      </p:sp>
      <p:sp>
        <p:nvSpPr>
          <p:cNvPr id="3077" name="Rectangle 2"/>
          <p:cNvSpPr>
            <a:spLocks noGrp="1" noChangeArrowheads="1"/>
          </p:cNvSpPr>
          <p:nvPr>
            <p:ph type="title"/>
          </p:nvPr>
        </p:nvSpPr>
        <p:spPr>
          <a:xfrm>
            <a:off x="711200" y="228600"/>
            <a:ext cx="7772400" cy="1143000"/>
          </a:xfrm>
        </p:spPr>
        <p:txBody>
          <a:bodyPr/>
          <a:lstStyle/>
          <a:p>
            <a:r>
              <a:rPr lang="en-US" smtClean="0"/>
              <a:t>Until recently…...</a:t>
            </a:r>
          </a:p>
        </p:txBody>
      </p:sp>
      <p:graphicFrame>
        <p:nvGraphicFramePr>
          <p:cNvPr id="3074" name="Object 3"/>
          <p:cNvGraphicFramePr>
            <a:graphicFrameLocks noChangeAspect="1"/>
          </p:cNvGraphicFramePr>
          <p:nvPr/>
        </p:nvGraphicFramePr>
        <p:xfrm>
          <a:off x="4513242" y="3662979"/>
          <a:ext cx="3106757" cy="1832502"/>
        </p:xfrm>
        <a:graphic>
          <a:graphicData uri="http://schemas.openxmlformats.org/presentationml/2006/ole">
            <p:oleObj spid="_x0000_s3074" r:id="rId4" imgW="3753374" imgH="2876190" progId="">
              <p:embed/>
            </p:oleObj>
          </a:graphicData>
        </a:graphic>
      </p:graphicFrame>
      <p:pic>
        <p:nvPicPr>
          <p:cNvPr id="3078" name="Picture 4"/>
          <p:cNvPicPr>
            <a:picLocks noChangeAspect="1" noChangeArrowheads="1"/>
          </p:cNvPicPr>
          <p:nvPr/>
        </p:nvPicPr>
        <p:blipFill>
          <a:blip r:embed="rId5" cstate="print">
            <a:grayscl/>
            <a:biLevel thresh="50000"/>
          </a:blip>
          <a:srcRect/>
          <a:stretch>
            <a:fillRect/>
          </a:stretch>
        </p:blipFill>
        <p:spPr bwMode="auto">
          <a:xfrm>
            <a:off x="1659134" y="3662979"/>
            <a:ext cx="1908211" cy="1832502"/>
          </a:xfrm>
          <a:prstGeom prst="rect">
            <a:avLst/>
          </a:prstGeom>
          <a:noFill/>
          <a:ln w="9525">
            <a:noFill/>
            <a:miter lim="800000"/>
            <a:headEnd/>
            <a:tailEnd/>
          </a:ln>
        </p:spPr>
      </p:pic>
      <p:pic>
        <p:nvPicPr>
          <p:cNvPr id="3079" name="Picture 5"/>
          <p:cNvPicPr>
            <a:picLocks noChangeAspect="1" noChangeArrowheads="1"/>
          </p:cNvPicPr>
          <p:nvPr/>
        </p:nvPicPr>
        <p:blipFill>
          <a:blip r:embed="rId6" cstate="print">
            <a:grayscl/>
            <a:biLevel thresh="50000"/>
          </a:blip>
          <a:srcRect/>
          <a:stretch>
            <a:fillRect/>
          </a:stretch>
        </p:blipFill>
        <p:spPr bwMode="auto">
          <a:xfrm>
            <a:off x="2971800" y="1371600"/>
            <a:ext cx="3581400" cy="180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39949AB-66BE-4AB7-BE34-9E2D1D676D50}"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BDB8645E-CD9D-4B3C-A06C-674EA7302FC6}" type="slidenum">
              <a:rPr lang="en-US"/>
              <a:pPr>
                <a:defRPr/>
              </a:pPr>
              <a:t>54</a:t>
            </a:fld>
            <a:endParaRPr lang="en-US"/>
          </a:p>
        </p:txBody>
      </p:sp>
      <p:sp>
        <p:nvSpPr>
          <p:cNvPr id="58372" name="Rectangle 2"/>
          <p:cNvSpPr>
            <a:spLocks noGrp="1" noChangeArrowheads="1"/>
          </p:cNvSpPr>
          <p:nvPr>
            <p:ph type="title"/>
          </p:nvPr>
        </p:nvSpPr>
        <p:spPr/>
        <p:txBody>
          <a:bodyPr/>
          <a:lstStyle/>
          <a:p>
            <a:r>
              <a:rPr lang="en-US" smtClean="0"/>
              <a:t>Disposing of waste solvents</a:t>
            </a:r>
          </a:p>
        </p:txBody>
      </p:sp>
      <p:sp>
        <p:nvSpPr>
          <p:cNvPr id="58373" name="Rectangle 3"/>
          <p:cNvSpPr>
            <a:spLocks noGrp="1" noChangeArrowheads="1"/>
          </p:cNvSpPr>
          <p:nvPr>
            <p:ph type="body" idx="1"/>
          </p:nvPr>
        </p:nvSpPr>
        <p:spPr/>
        <p:txBody>
          <a:bodyPr/>
          <a:lstStyle/>
          <a:p>
            <a:r>
              <a:rPr lang="en-US" u="sng" dirty="0" smtClean="0">
                <a:solidFill>
                  <a:srgbClr val="0000FF"/>
                </a:solidFill>
                <a:latin typeface="Arial" charset="0"/>
              </a:rPr>
              <a:t>Chemical containers should be triple rinsed and dry </a:t>
            </a:r>
            <a:r>
              <a:rPr lang="en-US" dirty="0" smtClean="0">
                <a:latin typeface="Arial" charset="0"/>
              </a:rPr>
              <a:t/>
            </a:r>
            <a:br>
              <a:rPr lang="en-US" dirty="0" smtClean="0">
                <a:latin typeface="Arial" charset="0"/>
              </a:rPr>
            </a:br>
            <a:r>
              <a:rPr lang="en-US" u="sng" dirty="0" smtClean="0">
                <a:solidFill>
                  <a:srgbClr val="0000FF"/>
                </a:solidFill>
                <a:latin typeface="Arial" charset="0"/>
              </a:rPr>
              <a:t>before being used for waste accumulation</a:t>
            </a:r>
            <a:r>
              <a:rPr lang="en-US" dirty="0" smtClean="0">
                <a:latin typeface="Arial" charset="0"/>
              </a:rPr>
              <a:t/>
            </a:r>
            <a:br>
              <a:rPr lang="en-US" dirty="0" smtClean="0">
                <a:latin typeface="Arial" charset="0"/>
              </a:rPr>
            </a:br>
            <a:endParaRPr lang="en-US" dirty="0" smtClean="0">
              <a:latin typeface="Arial" charset="0"/>
            </a:endParaRPr>
          </a:p>
          <a:p>
            <a:r>
              <a:rPr lang="en-US" dirty="0" smtClean="0">
                <a:latin typeface="Arial" charset="0"/>
              </a:rPr>
              <a:t>Solvent waste cans are labeled properly with: </a:t>
            </a:r>
            <a:r>
              <a:rPr lang="en-US" b="1" dirty="0" smtClean="0">
                <a:latin typeface="Arial" charset="0"/>
              </a:rPr>
              <a:t>Name, Contents, Lab #</a:t>
            </a:r>
            <a:r>
              <a:rPr lang="en-US" dirty="0" smtClean="0">
                <a:latin typeface="Arial" charset="0"/>
              </a:rPr>
              <a:t>.</a:t>
            </a:r>
            <a:endParaRPr lang="en-US" dirty="0" smtClean="0"/>
          </a:p>
          <a:p>
            <a:endParaRPr lang="en-US" dirty="0" smtClean="0">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A656DB49-80ED-47B5-A201-4AB441848F1E}" type="datetime1">
              <a:rPr lang="en-US" smtClean="0"/>
              <a:pPr/>
              <a:t>3/30/2012</a:t>
            </a:fld>
            <a:endParaRPr lang="en-US"/>
          </a:p>
        </p:txBody>
      </p:sp>
      <p:sp>
        <p:nvSpPr>
          <p:cNvPr id="11" name="Slide Number Placeholder 3"/>
          <p:cNvSpPr>
            <a:spLocks noGrp="1"/>
          </p:cNvSpPr>
          <p:nvPr>
            <p:ph type="sldNum" sz="quarter" idx="12"/>
          </p:nvPr>
        </p:nvSpPr>
        <p:spPr/>
        <p:txBody>
          <a:bodyPr/>
          <a:lstStyle/>
          <a:p>
            <a:fld id="{8A52CD40-3DE9-4686-94D9-BB3EC97C1156}" type="slidenum">
              <a:rPr lang="en-US"/>
              <a:pPr/>
              <a:t>55</a:t>
            </a:fld>
            <a:endParaRPr lang="en-US"/>
          </a:p>
        </p:txBody>
      </p:sp>
      <p:sp>
        <p:nvSpPr>
          <p:cNvPr id="108546" name="Rectangle 2"/>
          <p:cNvSpPr>
            <a:spLocks noChangeArrowheads="1"/>
          </p:cNvSpPr>
          <p:nvPr/>
        </p:nvSpPr>
        <p:spPr bwMode="auto">
          <a:xfrm>
            <a:off x="381000" y="5257800"/>
            <a:ext cx="7988300" cy="750094"/>
          </a:xfrm>
          <a:prstGeom prst="rect">
            <a:avLst/>
          </a:prstGeom>
          <a:solidFill>
            <a:srgbClr val="FFFF99"/>
          </a:solidFill>
          <a:ln w="12700">
            <a:solidFill>
              <a:schemeClr val="tx1"/>
            </a:solidFill>
            <a:miter lim="800000"/>
            <a:headEnd/>
            <a:tailEnd/>
          </a:ln>
          <a:effectLst/>
        </p:spPr>
        <p:txBody>
          <a:bodyPr wrap="none" anchor="ctr"/>
          <a:lstStyle/>
          <a:p>
            <a:endParaRPr lang="en-US"/>
          </a:p>
        </p:txBody>
      </p:sp>
      <p:sp>
        <p:nvSpPr>
          <p:cNvPr id="108547" name="Rectangle 3"/>
          <p:cNvSpPr>
            <a:spLocks noChangeArrowheads="1"/>
          </p:cNvSpPr>
          <p:nvPr/>
        </p:nvSpPr>
        <p:spPr bwMode="auto">
          <a:xfrm>
            <a:off x="381000" y="2063354"/>
            <a:ext cx="8077200" cy="1359694"/>
          </a:xfrm>
          <a:prstGeom prst="rect">
            <a:avLst/>
          </a:prstGeom>
          <a:solidFill>
            <a:srgbClr val="FFFF99"/>
          </a:solidFill>
          <a:ln w="12700">
            <a:solidFill>
              <a:schemeClr val="tx1"/>
            </a:solidFill>
            <a:miter lim="800000"/>
            <a:headEnd/>
            <a:tailEnd/>
          </a:ln>
          <a:effectLst/>
        </p:spPr>
        <p:txBody>
          <a:bodyPr wrap="none" anchor="ctr"/>
          <a:lstStyle/>
          <a:p>
            <a:endParaRPr lang="en-US"/>
          </a:p>
        </p:txBody>
      </p:sp>
      <p:sp>
        <p:nvSpPr>
          <p:cNvPr id="108548" name="Rectangle 4"/>
          <p:cNvSpPr>
            <a:spLocks noChangeArrowheads="1"/>
          </p:cNvSpPr>
          <p:nvPr/>
        </p:nvSpPr>
        <p:spPr bwMode="auto">
          <a:xfrm>
            <a:off x="1282284" y="171450"/>
            <a:ext cx="6562502" cy="1077860"/>
          </a:xfrm>
          <a:prstGeom prst="rect">
            <a:avLst/>
          </a:prstGeom>
          <a:noFill/>
          <a:ln w="9525">
            <a:noFill/>
            <a:miter lim="800000"/>
            <a:headEnd/>
            <a:tailEnd/>
          </a:ln>
          <a:effectLst/>
        </p:spPr>
        <p:txBody>
          <a:bodyPr wrap="none" lIns="92075" tIns="46038" rIns="92075" bIns="46038">
            <a:spAutoFit/>
          </a:bodyPr>
          <a:lstStyle/>
          <a:p>
            <a:pPr algn="ctr"/>
            <a:r>
              <a:rPr lang="en-US" sz="3200">
                <a:solidFill>
                  <a:schemeClr val="accent2"/>
                </a:solidFill>
                <a:effectLst>
                  <a:outerShdw blurRad="38100" dist="38100" dir="2700000" algn="tl">
                    <a:srgbClr val="C0C0C0"/>
                  </a:outerShdw>
                </a:effectLst>
                <a:latin typeface="Arial Rounded MT Bold" pitchFamily="34" charset="0"/>
              </a:rPr>
              <a:t>CHEMICAL WASTE CONTAINER</a:t>
            </a:r>
          </a:p>
          <a:p>
            <a:pPr algn="ctr"/>
            <a:r>
              <a:rPr lang="en-US" sz="3200">
                <a:solidFill>
                  <a:schemeClr val="accent2"/>
                </a:solidFill>
                <a:effectLst>
                  <a:outerShdw blurRad="38100" dist="38100" dir="2700000" algn="tl">
                    <a:srgbClr val="C0C0C0"/>
                  </a:outerShdw>
                </a:effectLst>
                <a:latin typeface="Arial Rounded MT Bold" pitchFamily="34" charset="0"/>
              </a:rPr>
              <a:t> LABELING</a:t>
            </a:r>
          </a:p>
        </p:txBody>
      </p:sp>
      <p:sp>
        <p:nvSpPr>
          <p:cNvPr id="108549" name="Rectangle 5"/>
          <p:cNvSpPr>
            <a:spLocks noChangeArrowheads="1"/>
          </p:cNvSpPr>
          <p:nvPr/>
        </p:nvSpPr>
        <p:spPr bwMode="auto">
          <a:xfrm>
            <a:off x="670984" y="2194322"/>
            <a:ext cx="5917710" cy="1200971"/>
          </a:xfrm>
          <a:prstGeom prst="rect">
            <a:avLst/>
          </a:prstGeom>
          <a:noFill/>
          <a:ln w="9525">
            <a:noFill/>
            <a:miter lim="800000"/>
            <a:headEnd/>
            <a:tailEnd/>
          </a:ln>
          <a:effectLst/>
        </p:spPr>
        <p:txBody>
          <a:bodyPr wrap="none" lIns="92075" tIns="46038" rIns="92075" bIns="46038">
            <a:spAutoFit/>
          </a:bodyPr>
          <a:lstStyle/>
          <a:p>
            <a:r>
              <a:rPr lang="en-US" dirty="0">
                <a:latin typeface="Arial Rounded MT Bold" pitchFamily="34" charset="0"/>
              </a:rPr>
              <a:t>Each waste container must be labeled </a:t>
            </a:r>
          </a:p>
          <a:p>
            <a:r>
              <a:rPr lang="en-US" dirty="0">
                <a:latin typeface="Arial Rounded MT Bold" pitchFamily="34" charset="0"/>
              </a:rPr>
              <a:t>with the complete contents of the  </a:t>
            </a:r>
          </a:p>
          <a:p>
            <a:r>
              <a:rPr lang="en-US" dirty="0">
                <a:latin typeface="Arial Rounded MT Bold" pitchFamily="34" charset="0"/>
              </a:rPr>
              <a:t>container and any known hazards.</a:t>
            </a:r>
          </a:p>
        </p:txBody>
      </p:sp>
      <p:sp>
        <p:nvSpPr>
          <p:cNvPr id="108550" name="Rectangle 6"/>
          <p:cNvSpPr>
            <a:spLocks noChangeArrowheads="1"/>
          </p:cNvSpPr>
          <p:nvPr/>
        </p:nvSpPr>
        <p:spPr bwMode="auto">
          <a:xfrm>
            <a:off x="670984" y="1051322"/>
            <a:ext cx="7863415"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Prepare a waste label before </a:t>
            </a:r>
            <a:r>
              <a:rPr lang="en-US" dirty="0" smtClean="0">
                <a:latin typeface="Arial Rounded MT Bold" pitchFamily="34" charset="0"/>
              </a:rPr>
              <a:t>the containers </a:t>
            </a:r>
            <a:r>
              <a:rPr lang="en-US" dirty="0">
                <a:latin typeface="Arial Rounded MT Bold" pitchFamily="34" charset="0"/>
              </a:rPr>
              <a:t>are </a:t>
            </a:r>
            <a:r>
              <a:rPr lang="en-US" dirty="0" smtClean="0">
                <a:latin typeface="Arial Rounded MT Bold" pitchFamily="34" charset="0"/>
              </a:rPr>
              <a:t>placed in </a:t>
            </a:r>
            <a:r>
              <a:rPr lang="en-US" dirty="0">
                <a:latin typeface="Arial Rounded MT Bold" pitchFamily="34" charset="0"/>
              </a:rPr>
              <a:t>the waste hood.</a:t>
            </a:r>
          </a:p>
        </p:txBody>
      </p:sp>
      <p:sp>
        <p:nvSpPr>
          <p:cNvPr id="108551" name="Rectangle 7"/>
          <p:cNvSpPr>
            <a:spLocks noChangeArrowheads="1"/>
          </p:cNvSpPr>
          <p:nvPr/>
        </p:nvSpPr>
        <p:spPr bwMode="auto">
          <a:xfrm>
            <a:off x="381000" y="3657600"/>
            <a:ext cx="8356600" cy="1570303"/>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When the contents are not known, the </a:t>
            </a:r>
            <a:r>
              <a:rPr lang="en-US" dirty="0" smtClean="0">
                <a:latin typeface="Arial Rounded MT Bold" pitchFamily="34" charset="0"/>
              </a:rPr>
              <a:t>disposal procedures </a:t>
            </a:r>
            <a:r>
              <a:rPr lang="en-US" dirty="0">
                <a:latin typeface="Arial Rounded MT Bold" pitchFamily="34" charset="0"/>
              </a:rPr>
              <a:t>must assume that halogens </a:t>
            </a:r>
            <a:r>
              <a:rPr lang="en-US" dirty="0" smtClean="0">
                <a:latin typeface="Arial Rounded MT Bold" pitchFamily="34" charset="0"/>
              </a:rPr>
              <a:t>and/or heavy </a:t>
            </a:r>
            <a:r>
              <a:rPr lang="en-US" dirty="0">
                <a:latin typeface="Arial Rounded MT Bold" pitchFamily="34" charset="0"/>
              </a:rPr>
              <a:t>metals may be present. This increases the</a:t>
            </a:r>
          </a:p>
          <a:p>
            <a:r>
              <a:rPr lang="en-US" dirty="0">
                <a:latin typeface="Arial Rounded MT Bold" pitchFamily="34" charset="0"/>
              </a:rPr>
              <a:t>cost of disposal.</a:t>
            </a:r>
          </a:p>
        </p:txBody>
      </p:sp>
      <p:sp>
        <p:nvSpPr>
          <p:cNvPr id="108552" name="Rectangle 8"/>
          <p:cNvSpPr>
            <a:spLocks noChangeArrowheads="1"/>
          </p:cNvSpPr>
          <p:nvPr/>
        </p:nvSpPr>
        <p:spPr bwMode="auto">
          <a:xfrm>
            <a:off x="492702" y="5334000"/>
            <a:ext cx="8041698" cy="462307"/>
          </a:xfrm>
          <a:prstGeom prst="rect">
            <a:avLst/>
          </a:prstGeom>
          <a:noFill/>
          <a:ln w="9525">
            <a:noFill/>
            <a:miter lim="800000"/>
            <a:headEnd/>
            <a:tailEnd/>
          </a:ln>
          <a:effectLst/>
        </p:spPr>
        <p:txBody>
          <a:bodyPr wrap="square" lIns="92075" tIns="46038" rIns="92075" bIns="46038">
            <a:spAutoFit/>
          </a:bodyPr>
          <a:lstStyle/>
          <a:p>
            <a:r>
              <a:rPr lang="en-US" dirty="0">
                <a:solidFill>
                  <a:srgbClr val="CC0000"/>
                </a:solidFill>
                <a:latin typeface="Arial Rounded MT Bold" pitchFamily="34" charset="0"/>
              </a:rPr>
              <a:t>PLEASE USE THE </a:t>
            </a:r>
            <a:r>
              <a:rPr lang="en-US" dirty="0" smtClean="0">
                <a:solidFill>
                  <a:srgbClr val="CC0000"/>
                </a:solidFill>
                <a:latin typeface="Arial Rounded MT Bold" pitchFamily="34" charset="0"/>
              </a:rPr>
              <a:t>CORRECT WASTE CONTAINERS</a:t>
            </a:r>
            <a:endParaRPr lang="en-US" dirty="0">
              <a:solidFill>
                <a:srgbClr val="CC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1"/>
          <p:cNvSpPr>
            <a:spLocks noGrp="1"/>
          </p:cNvSpPr>
          <p:nvPr>
            <p:ph type="dt" sz="quarter" idx="10"/>
          </p:nvPr>
        </p:nvSpPr>
        <p:spPr/>
        <p:txBody>
          <a:bodyPr/>
          <a:lstStyle/>
          <a:p>
            <a:pPr>
              <a:defRPr/>
            </a:pPr>
            <a:fld id="{EB2779D2-B713-4936-ACC3-1E9459D0EB3C}" type="datetime1">
              <a:rPr lang="en-US" smtClean="0"/>
              <a:pPr>
                <a:defRPr/>
              </a:pPr>
              <a:t>3/30/2012</a:t>
            </a:fld>
            <a:endParaRPr lang="en-US"/>
          </a:p>
        </p:txBody>
      </p:sp>
      <p:sp>
        <p:nvSpPr>
          <p:cNvPr id="73" name="Slide Number Placeholder 3"/>
          <p:cNvSpPr>
            <a:spLocks noGrp="1"/>
          </p:cNvSpPr>
          <p:nvPr>
            <p:ph type="sldNum" sz="quarter" idx="12"/>
          </p:nvPr>
        </p:nvSpPr>
        <p:spPr/>
        <p:txBody>
          <a:bodyPr/>
          <a:lstStyle/>
          <a:p>
            <a:pPr>
              <a:defRPr/>
            </a:pPr>
            <a:fld id="{5987811D-0DF1-40D4-83EE-11144D3F2FC2}" type="slidenum">
              <a:rPr lang="en-US"/>
              <a:pPr>
                <a:defRPr/>
              </a:pPr>
              <a:t>56</a:t>
            </a:fld>
            <a:endParaRPr lang="en-US"/>
          </a:p>
        </p:txBody>
      </p:sp>
      <p:grpSp>
        <p:nvGrpSpPr>
          <p:cNvPr id="61444" name="Group 1026"/>
          <p:cNvGrpSpPr>
            <a:grpSpLocks/>
          </p:cNvGrpSpPr>
          <p:nvPr/>
        </p:nvGrpSpPr>
        <p:grpSpPr bwMode="auto">
          <a:xfrm>
            <a:off x="304800" y="171450"/>
            <a:ext cx="1524000" cy="2876550"/>
            <a:chOff x="340" y="100"/>
            <a:chExt cx="952" cy="1912"/>
          </a:xfrm>
        </p:grpSpPr>
        <p:sp>
          <p:nvSpPr>
            <p:cNvPr id="61506" name="Rectangle 1027"/>
            <p:cNvSpPr>
              <a:spLocks noChangeArrowheads="1"/>
            </p:cNvSpPr>
            <p:nvPr/>
          </p:nvSpPr>
          <p:spPr bwMode="auto">
            <a:xfrm>
              <a:off x="664" y="244"/>
              <a:ext cx="280" cy="136"/>
            </a:xfrm>
            <a:prstGeom prst="rect">
              <a:avLst/>
            </a:prstGeom>
            <a:solidFill>
              <a:schemeClr val="hlink"/>
            </a:solidFill>
            <a:ln w="12700">
              <a:solidFill>
                <a:schemeClr val="tx1"/>
              </a:solidFill>
              <a:miter lim="800000"/>
              <a:headEnd/>
              <a:tailEnd/>
            </a:ln>
          </p:spPr>
          <p:txBody>
            <a:bodyPr wrap="none" anchor="ctr"/>
            <a:lstStyle/>
            <a:p>
              <a:endParaRPr lang="en-IN"/>
            </a:p>
          </p:txBody>
        </p:sp>
        <p:sp>
          <p:nvSpPr>
            <p:cNvPr id="61507" name="Oval 1028"/>
            <p:cNvSpPr>
              <a:spLocks noChangeArrowheads="1"/>
            </p:cNvSpPr>
            <p:nvPr/>
          </p:nvSpPr>
          <p:spPr bwMode="auto">
            <a:xfrm>
              <a:off x="340" y="352"/>
              <a:ext cx="952" cy="328"/>
            </a:xfrm>
            <a:prstGeom prst="ellipse">
              <a:avLst/>
            </a:prstGeom>
            <a:solidFill>
              <a:schemeClr val="hlink"/>
            </a:solidFill>
            <a:ln w="12700">
              <a:solidFill>
                <a:schemeClr val="tx1"/>
              </a:solidFill>
              <a:round/>
              <a:headEnd/>
              <a:tailEnd/>
            </a:ln>
          </p:spPr>
          <p:txBody>
            <a:bodyPr wrap="none" anchor="ctr"/>
            <a:lstStyle/>
            <a:p>
              <a:endParaRPr lang="en-IN"/>
            </a:p>
          </p:txBody>
        </p:sp>
        <p:sp>
          <p:nvSpPr>
            <p:cNvPr id="61508" name="AutoShape 1029"/>
            <p:cNvSpPr>
              <a:spLocks noChangeArrowheads="1"/>
            </p:cNvSpPr>
            <p:nvPr/>
          </p:nvSpPr>
          <p:spPr bwMode="auto">
            <a:xfrm>
              <a:off x="340" y="496"/>
              <a:ext cx="952" cy="1516"/>
            </a:xfrm>
            <a:prstGeom prst="roundRect">
              <a:avLst>
                <a:gd name="adj" fmla="val 12495"/>
              </a:avLst>
            </a:prstGeom>
            <a:solidFill>
              <a:schemeClr val="hlink"/>
            </a:solidFill>
            <a:ln w="12700">
              <a:solidFill>
                <a:schemeClr val="tx1"/>
              </a:solidFill>
              <a:round/>
              <a:headEnd/>
              <a:tailEnd/>
            </a:ln>
          </p:spPr>
          <p:txBody>
            <a:bodyPr wrap="none" anchor="ctr"/>
            <a:lstStyle/>
            <a:p>
              <a:endParaRPr lang="en-IN"/>
            </a:p>
          </p:txBody>
        </p:sp>
        <p:sp>
          <p:nvSpPr>
            <p:cNvPr id="61509" name="Rectangle 1030"/>
            <p:cNvSpPr>
              <a:spLocks noChangeArrowheads="1"/>
            </p:cNvSpPr>
            <p:nvPr/>
          </p:nvSpPr>
          <p:spPr bwMode="auto">
            <a:xfrm>
              <a:off x="640" y="100"/>
              <a:ext cx="340" cy="184"/>
            </a:xfrm>
            <a:prstGeom prst="rect">
              <a:avLst/>
            </a:prstGeom>
            <a:solidFill>
              <a:schemeClr val="tx1"/>
            </a:solidFill>
            <a:ln w="12700">
              <a:solidFill>
                <a:schemeClr val="tx1"/>
              </a:solidFill>
              <a:miter lim="800000"/>
              <a:headEnd/>
              <a:tailEnd/>
            </a:ln>
          </p:spPr>
          <p:txBody>
            <a:bodyPr wrap="none" anchor="ctr"/>
            <a:lstStyle/>
            <a:p>
              <a:endParaRPr lang="en-IN"/>
            </a:p>
          </p:txBody>
        </p:sp>
        <p:sp>
          <p:nvSpPr>
            <p:cNvPr id="61510" name="AutoShape 1031"/>
            <p:cNvSpPr>
              <a:spLocks noChangeArrowheads="1"/>
            </p:cNvSpPr>
            <p:nvPr/>
          </p:nvSpPr>
          <p:spPr bwMode="auto">
            <a:xfrm>
              <a:off x="340" y="1492"/>
              <a:ext cx="952" cy="520"/>
            </a:xfrm>
            <a:prstGeom prst="roundRect">
              <a:avLst>
                <a:gd name="adj" fmla="val 12495"/>
              </a:avLst>
            </a:prstGeom>
            <a:solidFill>
              <a:srgbClr val="3399FF"/>
            </a:solidFill>
            <a:ln w="12700">
              <a:solidFill>
                <a:schemeClr val="tx1"/>
              </a:solidFill>
              <a:round/>
              <a:headEnd/>
              <a:tailEnd/>
            </a:ln>
          </p:spPr>
          <p:txBody>
            <a:bodyPr wrap="none" anchor="ctr"/>
            <a:lstStyle/>
            <a:p>
              <a:endParaRPr lang="en-IN"/>
            </a:p>
          </p:txBody>
        </p:sp>
        <p:sp>
          <p:nvSpPr>
            <p:cNvPr id="61511" name="Rectangle 1032"/>
            <p:cNvSpPr>
              <a:spLocks noChangeArrowheads="1"/>
            </p:cNvSpPr>
            <p:nvPr/>
          </p:nvSpPr>
          <p:spPr bwMode="auto">
            <a:xfrm>
              <a:off x="376" y="484"/>
              <a:ext cx="904" cy="64"/>
            </a:xfrm>
            <a:prstGeom prst="rect">
              <a:avLst/>
            </a:prstGeom>
            <a:solidFill>
              <a:schemeClr val="hlink"/>
            </a:solidFill>
            <a:ln w="12700">
              <a:solidFill>
                <a:schemeClr val="hlink"/>
              </a:solidFill>
              <a:miter lim="800000"/>
              <a:headEnd/>
              <a:tailEnd/>
            </a:ln>
          </p:spPr>
          <p:txBody>
            <a:bodyPr wrap="none" anchor="ctr"/>
            <a:lstStyle/>
            <a:p>
              <a:endParaRPr lang="en-IN"/>
            </a:p>
          </p:txBody>
        </p:sp>
        <p:sp>
          <p:nvSpPr>
            <p:cNvPr id="61512" name="Rectangle 1033"/>
            <p:cNvSpPr>
              <a:spLocks noChangeArrowheads="1"/>
            </p:cNvSpPr>
            <p:nvPr/>
          </p:nvSpPr>
          <p:spPr bwMode="auto">
            <a:xfrm>
              <a:off x="352" y="532"/>
              <a:ext cx="88" cy="40"/>
            </a:xfrm>
            <a:prstGeom prst="rect">
              <a:avLst/>
            </a:prstGeom>
            <a:solidFill>
              <a:schemeClr val="hlink"/>
            </a:solidFill>
            <a:ln w="12700">
              <a:solidFill>
                <a:schemeClr val="hlink"/>
              </a:solidFill>
              <a:miter lim="800000"/>
              <a:headEnd/>
              <a:tailEnd/>
            </a:ln>
          </p:spPr>
          <p:txBody>
            <a:bodyPr wrap="none" anchor="ctr"/>
            <a:lstStyle/>
            <a:p>
              <a:endParaRPr lang="en-IN"/>
            </a:p>
          </p:txBody>
        </p:sp>
      </p:grpSp>
      <p:sp>
        <p:nvSpPr>
          <p:cNvPr id="61445" name="Rectangle 1034"/>
          <p:cNvSpPr>
            <a:spLocks noChangeArrowheads="1"/>
          </p:cNvSpPr>
          <p:nvPr/>
        </p:nvSpPr>
        <p:spPr bwMode="auto">
          <a:xfrm>
            <a:off x="304801" y="1200150"/>
            <a:ext cx="1765300" cy="837010"/>
          </a:xfrm>
          <a:prstGeom prst="rect">
            <a:avLst/>
          </a:prstGeom>
          <a:solidFill>
            <a:schemeClr val="bg1"/>
          </a:solidFill>
          <a:ln w="12700">
            <a:solidFill>
              <a:schemeClr val="tx1"/>
            </a:solidFill>
            <a:miter lim="800000"/>
            <a:headEnd/>
            <a:tailEnd/>
          </a:ln>
        </p:spPr>
        <p:txBody>
          <a:bodyPr wrap="none" anchor="ctr"/>
          <a:lstStyle/>
          <a:p>
            <a:endParaRPr lang="en-IN"/>
          </a:p>
        </p:txBody>
      </p:sp>
      <p:sp>
        <p:nvSpPr>
          <p:cNvPr id="61446" name="Rectangle 1035"/>
          <p:cNvSpPr>
            <a:spLocks noChangeArrowheads="1"/>
          </p:cNvSpPr>
          <p:nvPr/>
        </p:nvSpPr>
        <p:spPr bwMode="auto">
          <a:xfrm>
            <a:off x="2336800" y="1714500"/>
            <a:ext cx="6502400" cy="4712494"/>
          </a:xfrm>
          <a:prstGeom prst="rect">
            <a:avLst/>
          </a:prstGeom>
          <a:noFill/>
          <a:ln w="12700">
            <a:solidFill>
              <a:schemeClr val="tx1"/>
            </a:solidFill>
            <a:miter lim="800000"/>
            <a:headEnd/>
            <a:tailEnd/>
          </a:ln>
        </p:spPr>
        <p:txBody>
          <a:bodyPr wrap="none" anchor="ctr"/>
          <a:lstStyle/>
          <a:p>
            <a:endParaRPr lang="en-IN"/>
          </a:p>
        </p:txBody>
      </p:sp>
      <p:sp>
        <p:nvSpPr>
          <p:cNvPr id="61447" name="Rectangle 1036"/>
          <p:cNvSpPr>
            <a:spLocks noChangeArrowheads="1"/>
          </p:cNvSpPr>
          <p:nvPr/>
        </p:nvSpPr>
        <p:spPr bwMode="auto">
          <a:xfrm>
            <a:off x="304800" y="838200"/>
            <a:ext cx="1574799" cy="381000"/>
          </a:xfrm>
          <a:prstGeom prst="rect">
            <a:avLst/>
          </a:prstGeom>
          <a:solidFill>
            <a:schemeClr val="bg1"/>
          </a:solidFill>
          <a:ln w="12700">
            <a:solidFill>
              <a:schemeClr val="tx1"/>
            </a:solidFill>
            <a:miter lim="800000"/>
            <a:headEnd/>
            <a:tailEnd/>
          </a:ln>
        </p:spPr>
        <p:txBody>
          <a:bodyPr wrap="none" anchor="ctr"/>
          <a:lstStyle/>
          <a:p>
            <a:endParaRPr lang="en-IN"/>
          </a:p>
        </p:txBody>
      </p:sp>
      <p:sp>
        <p:nvSpPr>
          <p:cNvPr id="61448" name="Rectangle 1037"/>
          <p:cNvSpPr>
            <a:spLocks noChangeArrowheads="1"/>
          </p:cNvSpPr>
          <p:nvPr/>
        </p:nvSpPr>
        <p:spPr bwMode="auto">
          <a:xfrm>
            <a:off x="2336800" y="971550"/>
            <a:ext cx="6502400" cy="750094"/>
          </a:xfrm>
          <a:prstGeom prst="rect">
            <a:avLst/>
          </a:prstGeom>
          <a:noFill/>
          <a:ln w="12700">
            <a:solidFill>
              <a:schemeClr val="tx1"/>
            </a:solidFill>
            <a:miter lim="800000"/>
            <a:headEnd/>
            <a:tailEnd/>
          </a:ln>
        </p:spPr>
        <p:txBody>
          <a:bodyPr wrap="none" anchor="ctr"/>
          <a:lstStyle/>
          <a:p>
            <a:endParaRPr lang="en-IN"/>
          </a:p>
        </p:txBody>
      </p:sp>
      <p:sp>
        <p:nvSpPr>
          <p:cNvPr id="61449" name="Rectangle 1038"/>
          <p:cNvSpPr>
            <a:spLocks noChangeArrowheads="1"/>
          </p:cNvSpPr>
          <p:nvPr/>
        </p:nvSpPr>
        <p:spPr bwMode="auto">
          <a:xfrm>
            <a:off x="2844800" y="1085850"/>
            <a:ext cx="6299200" cy="523862"/>
          </a:xfrm>
          <a:prstGeom prst="rect">
            <a:avLst/>
          </a:prstGeom>
          <a:noFill/>
          <a:ln w="9525">
            <a:noFill/>
            <a:miter lim="800000"/>
            <a:headEnd/>
            <a:tailEnd/>
          </a:ln>
        </p:spPr>
        <p:txBody>
          <a:bodyPr lIns="92075" tIns="46038" rIns="92075" bIns="46038">
            <a:spAutoFit/>
          </a:bodyPr>
          <a:lstStyle/>
          <a:p>
            <a:r>
              <a:rPr lang="en-US" sz="2800" dirty="0">
                <a:latin typeface="Arial Rounded MT Bold" pitchFamily="34" charset="0"/>
              </a:rPr>
              <a:t>HALOGENATED WASTE</a:t>
            </a:r>
            <a:endParaRPr lang="en-US" sz="3200" dirty="0">
              <a:latin typeface="Arial Rounded MT Bold" pitchFamily="34" charset="0"/>
            </a:endParaRPr>
          </a:p>
        </p:txBody>
      </p:sp>
      <p:sp>
        <p:nvSpPr>
          <p:cNvPr id="61450" name="Rectangle 1039"/>
          <p:cNvSpPr>
            <a:spLocks noChangeArrowheads="1"/>
          </p:cNvSpPr>
          <p:nvPr/>
        </p:nvSpPr>
        <p:spPr bwMode="auto">
          <a:xfrm>
            <a:off x="2514600" y="1676400"/>
            <a:ext cx="6172200" cy="708528"/>
          </a:xfrm>
          <a:prstGeom prst="rect">
            <a:avLst/>
          </a:prstGeom>
          <a:noFill/>
          <a:ln w="9525">
            <a:noFill/>
            <a:miter lim="800000"/>
            <a:headEnd/>
            <a:tailEnd/>
          </a:ln>
        </p:spPr>
        <p:txBody>
          <a:bodyPr wrap="square" lIns="92075" tIns="46038" rIns="92075" bIns="46038">
            <a:spAutoFit/>
          </a:bodyPr>
          <a:lstStyle/>
          <a:p>
            <a:r>
              <a:rPr lang="en-US" sz="2000" b="1" dirty="0">
                <a:latin typeface="Times New Roman" pitchFamily="18" charset="0"/>
              </a:rPr>
              <a:t>Indian Institute of </a:t>
            </a:r>
            <a:r>
              <a:rPr lang="en-US" sz="2000" b="1" dirty="0" smtClean="0">
                <a:latin typeface="Times New Roman" pitchFamily="18" charset="0"/>
              </a:rPr>
              <a:t>Science       Hazardous Waste </a:t>
            </a:r>
          </a:p>
          <a:p>
            <a:r>
              <a:rPr lang="en-US" sz="2000" b="1" dirty="0" smtClean="0">
                <a:latin typeface="Times New Roman" pitchFamily="18" charset="0"/>
              </a:rPr>
              <a:t> </a:t>
            </a:r>
            <a:endParaRPr lang="en-US" sz="2000" b="1" dirty="0">
              <a:latin typeface="Times New Roman" pitchFamily="18" charset="0"/>
            </a:endParaRPr>
          </a:p>
        </p:txBody>
      </p:sp>
      <p:sp>
        <p:nvSpPr>
          <p:cNvPr id="61451" name="Rectangle 1041"/>
          <p:cNvSpPr>
            <a:spLocks noChangeArrowheads="1"/>
          </p:cNvSpPr>
          <p:nvPr/>
        </p:nvSpPr>
        <p:spPr bwMode="auto">
          <a:xfrm>
            <a:off x="2514600" y="2133600"/>
            <a:ext cx="5994400" cy="1754969"/>
          </a:xfrm>
          <a:prstGeom prst="rect">
            <a:avLst/>
          </a:prstGeom>
          <a:noFill/>
          <a:ln w="9525">
            <a:noFill/>
            <a:miter lim="800000"/>
            <a:headEnd/>
            <a:tailEnd/>
          </a:ln>
        </p:spPr>
        <p:txBody>
          <a:bodyPr lIns="92075" tIns="46038" rIns="92075" bIns="46038">
            <a:spAutoFit/>
          </a:bodyPr>
          <a:lstStyle/>
          <a:p>
            <a:r>
              <a:rPr lang="en-US" sz="1800" b="1" dirty="0">
                <a:latin typeface="Times New Roman" pitchFamily="18" charset="0"/>
              </a:rPr>
              <a:t>Generator/Contact _________ Date _______</a:t>
            </a:r>
          </a:p>
          <a:p>
            <a:r>
              <a:rPr lang="en-US" sz="1800" b="1" dirty="0">
                <a:latin typeface="Times New Roman" pitchFamily="18" charset="0"/>
              </a:rPr>
              <a:t>Phone No ______Dept ______ </a:t>
            </a:r>
            <a:r>
              <a:rPr lang="en-US" sz="1800" b="1" dirty="0" err="1">
                <a:latin typeface="Times New Roman" pitchFamily="18" charset="0"/>
              </a:rPr>
              <a:t>Rm</a:t>
            </a:r>
            <a:r>
              <a:rPr lang="en-US" sz="1800" b="1" dirty="0">
                <a:latin typeface="Times New Roman" pitchFamily="18" charset="0"/>
              </a:rPr>
              <a:t> No _____</a:t>
            </a:r>
          </a:p>
          <a:p>
            <a:r>
              <a:rPr lang="en-US" sz="1800" b="1" dirty="0">
                <a:latin typeface="Times New Roman" pitchFamily="18" charset="0"/>
              </a:rPr>
              <a:t>Chemical Name/Composition _____________</a:t>
            </a:r>
          </a:p>
          <a:p>
            <a:r>
              <a:rPr lang="en-US" sz="1800" b="1" dirty="0">
                <a:latin typeface="Times New Roman" pitchFamily="18" charset="0"/>
              </a:rPr>
              <a:t>____________________________________</a:t>
            </a:r>
          </a:p>
          <a:p>
            <a:r>
              <a:rPr lang="en-US" sz="1800" b="1" dirty="0">
                <a:latin typeface="Times New Roman" pitchFamily="18" charset="0"/>
              </a:rPr>
              <a:t>_______________________________</a:t>
            </a:r>
          </a:p>
          <a:p>
            <a:r>
              <a:rPr lang="en-US" sz="1800" b="1" dirty="0">
                <a:latin typeface="Times New Roman" pitchFamily="18" charset="0"/>
              </a:rPr>
              <a:t>_____________________________________</a:t>
            </a:r>
          </a:p>
        </p:txBody>
      </p:sp>
      <p:sp>
        <p:nvSpPr>
          <p:cNvPr id="61452" name="Rectangle 1042"/>
          <p:cNvSpPr>
            <a:spLocks noChangeArrowheads="1"/>
          </p:cNvSpPr>
          <p:nvPr/>
        </p:nvSpPr>
        <p:spPr bwMode="auto">
          <a:xfrm>
            <a:off x="2743200" y="3943350"/>
            <a:ext cx="1859483" cy="369974"/>
          </a:xfrm>
          <a:prstGeom prst="rect">
            <a:avLst/>
          </a:prstGeom>
          <a:noFill/>
          <a:ln w="9525">
            <a:noFill/>
            <a:miter lim="800000"/>
            <a:headEnd/>
            <a:tailEnd/>
          </a:ln>
        </p:spPr>
        <p:txBody>
          <a:bodyPr wrap="none" lIns="92075" tIns="46038" rIns="92075" bIns="46038">
            <a:spAutoFit/>
          </a:bodyPr>
          <a:lstStyle/>
          <a:p>
            <a:r>
              <a:rPr lang="en-US" sz="1800" b="1">
                <a:latin typeface="Times New Roman" pitchFamily="18" charset="0"/>
              </a:rPr>
              <a:t>Check Hazard(s)</a:t>
            </a:r>
          </a:p>
        </p:txBody>
      </p:sp>
      <p:sp>
        <p:nvSpPr>
          <p:cNvPr id="61453" name="Rectangle 1047"/>
          <p:cNvSpPr>
            <a:spLocks noChangeArrowheads="1"/>
          </p:cNvSpPr>
          <p:nvPr/>
        </p:nvSpPr>
        <p:spPr bwMode="auto">
          <a:xfrm>
            <a:off x="3547534" y="5348287"/>
            <a:ext cx="1663700" cy="366713"/>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Other Hazard(s)</a:t>
            </a:r>
          </a:p>
        </p:txBody>
      </p:sp>
      <p:sp>
        <p:nvSpPr>
          <p:cNvPr id="61454" name="Rectangle 1048"/>
          <p:cNvSpPr>
            <a:spLocks noChangeArrowheads="1"/>
          </p:cNvSpPr>
          <p:nvPr/>
        </p:nvSpPr>
        <p:spPr bwMode="auto">
          <a:xfrm>
            <a:off x="5147734" y="5348288"/>
            <a:ext cx="3849644" cy="646973"/>
          </a:xfrm>
          <a:prstGeom prst="rect">
            <a:avLst/>
          </a:prstGeom>
          <a:noFill/>
          <a:ln w="9525">
            <a:noFill/>
            <a:miter lim="800000"/>
            <a:headEnd/>
            <a:tailEnd/>
          </a:ln>
        </p:spPr>
        <p:txBody>
          <a:bodyPr wrap="none" lIns="92075" tIns="46038" rIns="92075" bIns="46038">
            <a:spAutoFit/>
          </a:bodyPr>
          <a:lstStyle/>
          <a:p>
            <a:r>
              <a:rPr lang="en-US" sz="1800" i="1" dirty="0" smtClean="0">
                <a:latin typeface="Times New Roman" pitchFamily="18" charset="0"/>
              </a:rPr>
              <a:t>Handle With Care * Don’t Mix Waste * </a:t>
            </a:r>
          </a:p>
          <a:p>
            <a:r>
              <a:rPr lang="en-US" sz="1800" dirty="0" smtClean="0">
                <a:latin typeface="Times New Roman" pitchFamily="18" charset="0"/>
              </a:rPr>
              <a:t>_____________________</a:t>
            </a:r>
            <a:endParaRPr lang="en-US" sz="1800" dirty="0">
              <a:latin typeface="Times New Roman" pitchFamily="18" charset="0"/>
            </a:endParaRPr>
          </a:p>
        </p:txBody>
      </p:sp>
      <p:sp>
        <p:nvSpPr>
          <p:cNvPr id="61455" name="Rectangle 1049"/>
          <p:cNvSpPr>
            <a:spLocks noChangeArrowheads="1"/>
          </p:cNvSpPr>
          <p:nvPr/>
        </p:nvSpPr>
        <p:spPr bwMode="auto">
          <a:xfrm>
            <a:off x="4800600" y="2362200"/>
            <a:ext cx="737381" cy="369974"/>
          </a:xfrm>
          <a:prstGeom prst="rect">
            <a:avLst/>
          </a:prstGeom>
          <a:noFill/>
          <a:ln w="9525">
            <a:noFill/>
            <a:miter lim="800000"/>
            <a:headEnd/>
            <a:tailEnd/>
          </a:ln>
        </p:spPr>
        <p:txBody>
          <a:bodyPr wrap="none" lIns="92075" tIns="46038" rIns="92075" bIns="46038">
            <a:spAutoFit/>
          </a:bodyPr>
          <a:lstStyle/>
          <a:p>
            <a:r>
              <a:rPr lang="en-US" sz="1800" dirty="0" err="1">
                <a:solidFill>
                  <a:schemeClr val="accent2"/>
                </a:solidFill>
                <a:latin typeface="Times New Roman" pitchFamily="18" charset="0"/>
              </a:rPr>
              <a:t>Chem</a:t>
            </a:r>
            <a:endParaRPr lang="en-US" sz="1800" dirty="0">
              <a:solidFill>
                <a:schemeClr val="accent2"/>
              </a:solidFill>
              <a:latin typeface="Times New Roman" pitchFamily="18" charset="0"/>
            </a:endParaRPr>
          </a:p>
        </p:txBody>
      </p:sp>
      <p:sp>
        <p:nvSpPr>
          <p:cNvPr id="61456" name="Rectangle 1050"/>
          <p:cNvSpPr>
            <a:spLocks noChangeArrowheads="1"/>
          </p:cNvSpPr>
          <p:nvPr/>
        </p:nvSpPr>
        <p:spPr bwMode="auto">
          <a:xfrm>
            <a:off x="6248400" y="2438400"/>
            <a:ext cx="1253067" cy="369974"/>
          </a:xfrm>
          <a:prstGeom prst="rect">
            <a:avLst/>
          </a:prstGeom>
          <a:noFill/>
          <a:ln w="9525">
            <a:noFill/>
            <a:miter lim="800000"/>
            <a:headEnd/>
            <a:tailEnd/>
          </a:ln>
        </p:spPr>
        <p:txBody>
          <a:bodyPr lIns="92075" tIns="46038" rIns="92075" bIns="46038">
            <a:spAutoFit/>
          </a:bodyPr>
          <a:lstStyle/>
          <a:p>
            <a:r>
              <a:rPr lang="en-US" sz="1800" dirty="0">
                <a:solidFill>
                  <a:schemeClr val="accent2"/>
                </a:solidFill>
                <a:latin typeface="Times New Roman" pitchFamily="18" charset="0"/>
              </a:rPr>
              <a:t>IPC 123</a:t>
            </a:r>
          </a:p>
        </p:txBody>
      </p:sp>
      <p:sp>
        <p:nvSpPr>
          <p:cNvPr id="61457" name="Rectangle 1051"/>
          <p:cNvSpPr>
            <a:spLocks noChangeArrowheads="1"/>
          </p:cNvSpPr>
          <p:nvPr/>
        </p:nvSpPr>
        <p:spPr bwMode="auto">
          <a:xfrm>
            <a:off x="2819400" y="2971800"/>
            <a:ext cx="1737655" cy="369974"/>
          </a:xfrm>
          <a:prstGeom prst="rect">
            <a:avLst/>
          </a:prstGeom>
          <a:noFill/>
          <a:ln w="9525">
            <a:noFill/>
            <a:miter lim="800000"/>
            <a:headEnd/>
            <a:tailEnd/>
          </a:ln>
        </p:spPr>
        <p:txBody>
          <a:bodyPr wrap="none" lIns="92075" tIns="46038" rIns="92075" bIns="46038">
            <a:spAutoFit/>
          </a:bodyPr>
          <a:lstStyle/>
          <a:p>
            <a:r>
              <a:rPr lang="en-US" sz="1800" dirty="0">
                <a:solidFill>
                  <a:schemeClr val="accent2"/>
                </a:solidFill>
                <a:latin typeface="Times New Roman" pitchFamily="18" charset="0"/>
              </a:rPr>
              <a:t>dichloromethane</a:t>
            </a:r>
          </a:p>
        </p:txBody>
      </p:sp>
      <p:sp>
        <p:nvSpPr>
          <p:cNvPr id="61458" name="Rectangle 1052"/>
          <p:cNvSpPr>
            <a:spLocks noChangeArrowheads="1"/>
          </p:cNvSpPr>
          <p:nvPr/>
        </p:nvSpPr>
        <p:spPr bwMode="auto">
          <a:xfrm>
            <a:off x="5486400" y="2971800"/>
            <a:ext cx="1545295" cy="369974"/>
          </a:xfrm>
          <a:prstGeom prst="rect">
            <a:avLst/>
          </a:prstGeom>
          <a:noFill/>
          <a:ln w="9525">
            <a:noFill/>
            <a:miter lim="800000"/>
            <a:headEnd/>
            <a:tailEnd/>
          </a:ln>
        </p:spPr>
        <p:txBody>
          <a:bodyPr wrap="none" lIns="92075" tIns="46038" rIns="92075" bIns="46038">
            <a:spAutoFit/>
          </a:bodyPr>
          <a:lstStyle/>
          <a:p>
            <a:r>
              <a:rPr lang="en-US" sz="1800" dirty="0" err="1">
                <a:solidFill>
                  <a:schemeClr val="accent2"/>
                </a:solidFill>
                <a:latin typeface="Times New Roman" pitchFamily="18" charset="0"/>
              </a:rPr>
              <a:t>bromobenzene</a:t>
            </a:r>
            <a:endParaRPr lang="en-US" sz="1800" dirty="0">
              <a:solidFill>
                <a:schemeClr val="accent2"/>
              </a:solidFill>
              <a:latin typeface="Times New Roman" pitchFamily="18" charset="0"/>
            </a:endParaRPr>
          </a:p>
        </p:txBody>
      </p:sp>
      <p:sp>
        <p:nvSpPr>
          <p:cNvPr id="61459" name="Rectangle 1064"/>
          <p:cNvSpPr>
            <a:spLocks noChangeArrowheads="1"/>
          </p:cNvSpPr>
          <p:nvPr/>
        </p:nvSpPr>
        <p:spPr bwMode="auto">
          <a:xfrm>
            <a:off x="2438400" y="5829300"/>
            <a:ext cx="6400800" cy="369974"/>
          </a:xfrm>
          <a:prstGeom prst="rect">
            <a:avLst/>
          </a:prstGeom>
          <a:noFill/>
          <a:ln w="9525">
            <a:noFill/>
            <a:miter lim="800000"/>
            <a:headEnd/>
            <a:tailEnd/>
          </a:ln>
        </p:spPr>
        <p:txBody>
          <a:bodyPr wrap="square" lIns="92075" tIns="46038" rIns="92075" bIns="46038">
            <a:spAutoFit/>
          </a:bodyPr>
          <a:lstStyle/>
          <a:p>
            <a:r>
              <a:rPr lang="en-US" sz="1800" i="1" dirty="0" smtClean="0">
                <a:latin typeface="Times New Roman" pitchFamily="18" charset="0"/>
              </a:rPr>
              <a:t>Specify </a:t>
            </a:r>
            <a:r>
              <a:rPr lang="en-US" sz="1800" i="1" dirty="0">
                <a:latin typeface="Times New Roman" pitchFamily="18" charset="0"/>
              </a:rPr>
              <a:t>ALL contents</a:t>
            </a:r>
          </a:p>
        </p:txBody>
      </p:sp>
      <p:sp>
        <p:nvSpPr>
          <p:cNvPr id="61460" name="Rectangle 1067"/>
          <p:cNvSpPr>
            <a:spLocks noChangeArrowheads="1"/>
          </p:cNvSpPr>
          <p:nvPr/>
        </p:nvSpPr>
        <p:spPr bwMode="auto">
          <a:xfrm>
            <a:off x="3657600" y="3200400"/>
            <a:ext cx="1930016" cy="369974"/>
          </a:xfrm>
          <a:prstGeom prst="rect">
            <a:avLst/>
          </a:prstGeom>
          <a:noFill/>
          <a:ln w="9525">
            <a:noFill/>
            <a:miter lim="800000"/>
            <a:headEnd/>
            <a:tailEnd/>
          </a:ln>
        </p:spPr>
        <p:txBody>
          <a:bodyPr wrap="none" lIns="92075" tIns="46038" rIns="92075" bIns="46038">
            <a:spAutoFit/>
          </a:bodyPr>
          <a:lstStyle/>
          <a:p>
            <a:r>
              <a:rPr lang="en-US" sz="1800" dirty="0" err="1">
                <a:solidFill>
                  <a:schemeClr val="accent2"/>
                </a:solidFill>
                <a:latin typeface="Times New Roman" pitchFamily="18" charset="0"/>
              </a:rPr>
              <a:t>chlorocyclohexane</a:t>
            </a:r>
            <a:endParaRPr lang="en-US" sz="1800" dirty="0">
              <a:solidFill>
                <a:schemeClr val="accent2"/>
              </a:solidFill>
              <a:latin typeface="Times New Roman" pitchFamily="18" charset="0"/>
            </a:endParaRPr>
          </a:p>
        </p:txBody>
      </p:sp>
      <p:sp>
        <p:nvSpPr>
          <p:cNvPr id="61461" name="Rectangle 1068"/>
          <p:cNvSpPr>
            <a:spLocks noChangeArrowheads="1"/>
          </p:cNvSpPr>
          <p:nvPr/>
        </p:nvSpPr>
        <p:spPr bwMode="auto">
          <a:xfrm>
            <a:off x="0" y="3314701"/>
            <a:ext cx="2667000" cy="708528"/>
          </a:xfrm>
          <a:prstGeom prst="rect">
            <a:avLst/>
          </a:prstGeom>
          <a:noFill/>
          <a:ln w="9525">
            <a:noFill/>
            <a:miter lim="800000"/>
            <a:headEnd/>
            <a:tailEnd/>
          </a:ln>
        </p:spPr>
        <p:txBody>
          <a:bodyPr wrap="square" lIns="92075" tIns="46038" rIns="92075" bIns="46038">
            <a:spAutoFit/>
          </a:bodyPr>
          <a:lstStyle/>
          <a:p>
            <a:r>
              <a:rPr lang="en-US" sz="2000" dirty="0">
                <a:solidFill>
                  <a:srgbClr val="CC0000"/>
                </a:solidFill>
                <a:latin typeface="Arial Rounded MT Bold" pitchFamily="34" charset="0"/>
              </a:rPr>
              <a:t>The first label gives</a:t>
            </a:r>
          </a:p>
          <a:p>
            <a:r>
              <a:rPr lang="en-US" sz="2000" dirty="0">
                <a:solidFill>
                  <a:srgbClr val="CC0000"/>
                </a:solidFill>
                <a:latin typeface="Arial Rounded MT Bold" pitchFamily="34" charset="0"/>
              </a:rPr>
              <a:t>the type of waste.</a:t>
            </a:r>
          </a:p>
        </p:txBody>
      </p:sp>
      <p:sp>
        <p:nvSpPr>
          <p:cNvPr id="61462" name="Rectangle 1069"/>
          <p:cNvSpPr>
            <a:spLocks noChangeArrowheads="1"/>
          </p:cNvSpPr>
          <p:nvPr/>
        </p:nvSpPr>
        <p:spPr bwMode="auto">
          <a:xfrm>
            <a:off x="0" y="4114800"/>
            <a:ext cx="2844800" cy="2247411"/>
          </a:xfrm>
          <a:prstGeom prst="rect">
            <a:avLst/>
          </a:prstGeom>
          <a:noFill/>
          <a:ln w="9525">
            <a:noFill/>
            <a:miter lim="800000"/>
            <a:headEnd/>
            <a:tailEnd/>
          </a:ln>
        </p:spPr>
        <p:txBody>
          <a:bodyPr lIns="92075" tIns="46038" rIns="92075" bIns="46038">
            <a:spAutoFit/>
          </a:bodyPr>
          <a:lstStyle/>
          <a:p>
            <a:r>
              <a:rPr lang="en-US" sz="2000" dirty="0">
                <a:solidFill>
                  <a:srgbClr val="CC0000"/>
                </a:solidFill>
                <a:latin typeface="Arial Rounded MT Bold" pitchFamily="34" charset="0"/>
              </a:rPr>
              <a:t>The second label </a:t>
            </a:r>
          </a:p>
          <a:p>
            <a:r>
              <a:rPr lang="en-US" sz="2000" dirty="0">
                <a:solidFill>
                  <a:srgbClr val="CC0000"/>
                </a:solidFill>
                <a:latin typeface="Arial Rounded MT Bold" pitchFamily="34" charset="0"/>
              </a:rPr>
              <a:t>gives specifics:</a:t>
            </a:r>
          </a:p>
          <a:p>
            <a:r>
              <a:rPr lang="en-US" sz="2000" dirty="0">
                <a:solidFill>
                  <a:schemeClr val="accent2"/>
                </a:solidFill>
                <a:latin typeface="Arial Rounded MT Bold" pitchFamily="34" charset="0"/>
              </a:rPr>
              <a:t>Every chemical</a:t>
            </a:r>
          </a:p>
          <a:p>
            <a:r>
              <a:rPr lang="en-US" sz="2000" dirty="0">
                <a:solidFill>
                  <a:schemeClr val="accent2"/>
                </a:solidFill>
                <a:latin typeface="Arial Rounded MT Bold" pitchFamily="34" charset="0"/>
              </a:rPr>
              <a:t>needs to be listed</a:t>
            </a:r>
          </a:p>
          <a:p>
            <a:r>
              <a:rPr lang="en-US" sz="2000" dirty="0">
                <a:solidFill>
                  <a:schemeClr val="accent2"/>
                </a:solidFill>
                <a:latin typeface="Arial Rounded MT Bold" pitchFamily="34" charset="0"/>
              </a:rPr>
              <a:t>by </a:t>
            </a:r>
            <a:r>
              <a:rPr lang="en-US" sz="2000" u="sng" dirty="0">
                <a:solidFill>
                  <a:schemeClr val="accent2"/>
                </a:solidFill>
                <a:latin typeface="Arial Rounded MT Bold" pitchFamily="34" charset="0"/>
              </a:rPr>
              <a:t>name</a:t>
            </a:r>
            <a:r>
              <a:rPr lang="en-US" sz="2000" dirty="0">
                <a:solidFill>
                  <a:schemeClr val="accent2"/>
                </a:solidFill>
                <a:latin typeface="Arial Rounded MT Bold" pitchFamily="34" charset="0"/>
              </a:rPr>
              <a:t>, and all</a:t>
            </a:r>
          </a:p>
          <a:p>
            <a:r>
              <a:rPr lang="en-US" sz="2000" dirty="0">
                <a:solidFill>
                  <a:schemeClr val="accent2"/>
                </a:solidFill>
                <a:latin typeface="Arial Rounded MT Bold" pitchFamily="34" charset="0"/>
              </a:rPr>
              <a:t>known </a:t>
            </a:r>
            <a:r>
              <a:rPr lang="en-US" sz="2000" u="sng" dirty="0">
                <a:solidFill>
                  <a:schemeClr val="accent2"/>
                </a:solidFill>
                <a:latin typeface="Arial Rounded MT Bold" pitchFamily="34" charset="0"/>
              </a:rPr>
              <a:t>hazards</a:t>
            </a:r>
          </a:p>
          <a:p>
            <a:r>
              <a:rPr lang="en-US" sz="2000" dirty="0">
                <a:solidFill>
                  <a:schemeClr val="accent2"/>
                </a:solidFill>
                <a:latin typeface="Arial Rounded MT Bold" pitchFamily="34" charset="0"/>
              </a:rPr>
              <a:t>must be specified.</a:t>
            </a:r>
          </a:p>
        </p:txBody>
      </p:sp>
      <p:sp>
        <p:nvSpPr>
          <p:cNvPr id="109614" name="Rectangle 1070"/>
          <p:cNvSpPr>
            <a:spLocks noChangeArrowheads="1"/>
          </p:cNvSpPr>
          <p:nvPr/>
        </p:nvSpPr>
        <p:spPr bwMode="auto">
          <a:xfrm>
            <a:off x="1905000" y="228600"/>
            <a:ext cx="6815007" cy="523862"/>
          </a:xfrm>
          <a:prstGeom prst="rect">
            <a:avLst/>
          </a:prstGeom>
          <a:noFill/>
          <a:ln w="9525">
            <a:noFill/>
            <a:miter lim="800000"/>
            <a:headEnd/>
            <a:tailEnd/>
          </a:ln>
          <a:effectLst/>
        </p:spPr>
        <p:txBody>
          <a:bodyPr wrap="none" lIns="92075" tIns="46038" rIns="92075" bIns="46038">
            <a:spAutoFit/>
          </a:bodyPr>
          <a:lstStyle/>
          <a:p>
            <a:pPr>
              <a:defRPr/>
            </a:pPr>
            <a:r>
              <a:rPr lang="en-US" sz="2800" dirty="0">
                <a:solidFill>
                  <a:srgbClr val="CC0000"/>
                </a:solidFill>
                <a:effectLst>
                  <a:outerShdw blurRad="38100" dist="38100" dir="2700000" algn="tl">
                    <a:srgbClr val="C0C0C0"/>
                  </a:outerShdw>
                </a:effectLst>
                <a:latin typeface="Arial Rounded MT Bold" pitchFamily="34" charset="0"/>
              </a:rPr>
              <a:t>SAMPLE WASTE CONTAINER LABELS</a:t>
            </a:r>
          </a:p>
        </p:txBody>
      </p:sp>
      <p:sp>
        <p:nvSpPr>
          <p:cNvPr id="61464" name="Rectangle 1071"/>
          <p:cNvSpPr>
            <a:spLocks noChangeArrowheads="1"/>
          </p:cNvSpPr>
          <p:nvPr/>
        </p:nvSpPr>
        <p:spPr bwMode="auto">
          <a:xfrm>
            <a:off x="304801" y="914400"/>
            <a:ext cx="1159506" cy="339196"/>
          </a:xfrm>
          <a:prstGeom prst="rect">
            <a:avLst/>
          </a:prstGeom>
          <a:noFill/>
          <a:ln w="9525">
            <a:noFill/>
            <a:miter lim="800000"/>
            <a:headEnd/>
            <a:tailEnd/>
          </a:ln>
        </p:spPr>
        <p:txBody>
          <a:bodyPr wrap="square" lIns="92075" tIns="46038" rIns="92075" bIns="46038">
            <a:spAutoFit/>
          </a:bodyPr>
          <a:lstStyle/>
          <a:p>
            <a:r>
              <a:rPr lang="en-US" sz="800">
                <a:latin typeface="Arial Rounded MT Bold" pitchFamily="34" charset="0"/>
              </a:rPr>
              <a:t>HALOGENATED WASTE</a:t>
            </a:r>
          </a:p>
        </p:txBody>
      </p:sp>
      <p:grpSp>
        <p:nvGrpSpPr>
          <p:cNvPr id="61465" name="Group 1072"/>
          <p:cNvGrpSpPr>
            <a:grpSpLocks/>
          </p:cNvGrpSpPr>
          <p:nvPr/>
        </p:nvGrpSpPr>
        <p:grpSpPr bwMode="auto">
          <a:xfrm>
            <a:off x="304801" y="1195387"/>
            <a:ext cx="1165476" cy="890814"/>
            <a:chOff x="362" y="753"/>
            <a:chExt cx="882" cy="592"/>
          </a:xfrm>
        </p:grpSpPr>
        <p:sp>
          <p:nvSpPr>
            <p:cNvPr id="61499" name="Rectangle 1073"/>
            <p:cNvSpPr>
              <a:spLocks noChangeArrowheads="1"/>
            </p:cNvSpPr>
            <p:nvPr/>
          </p:nvSpPr>
          <p:spPr bwMode="auto">
            <a:xfrm>
              <a:off x="362" y="753"/>
              <a:ext cx="882" cy="136"/>
            </a:xfrm>
            <a:prstGeom prst="rect">
              <a:avLst/>
            </a:prstGeom>
            <a:noFill/>
            <a:ln w="9525">
              <a:noFill/>
              <a:miter lim="800000"/>
              <a:headEnd/>
              <a:tailEnd/>
            </a:ln>
          </p:spPr>
          <p:txBody>
            <a:bodyPr wrap="none" lIns="92075" tIns="46038" rIns="92075" bIns="46038">
              <a:spAutoFit/>
            </a:bodyPr>
            <a:lstStyle/>
            <a:p>
              <a:r>
                <a:rPr lang="en-US" sz="800">
                  <a:latin typeface="Symbol" pitchFamily="18" charset="2"/>
                </a:rPr>
                <a:t>iiiiiiiiiiiiiiiiiiiiiiiiiiiiiiiiiiii</a:t>
              </a:r>
            </a:p>
          </p:txBody>
        </p:sp>
        <p:sp>
          <p:nvSpPr>
            <p:cNvPr id="61500" name="Rectangle 1074"/>
            <p:cNvSpPr>
              <a:spLocks noChangeArrowheads="1"/>
            </p:cNvSpPr>
            <p:nvPr/>
          </p:nvSpPr>
          <p:spPr bwMode="auto">
            <a:xfrm>
              <a:off x="362" y="789"/>
              <a:ext cx="882" cy="136"/>
            </a:xfrm>
            <a:prstGeom prst="rect">
              <a:avLst/>
            </a:prstGeom>
            <a:noFill/>
            <a:ln w="9525">
              <a:noFill/>
              <a:miter lim="800000"/>
              <a:headEnd/>
              <a:tailEnd/>
            </a:ln>
          </p:spPr>
          <p:txBody>
            <a:bodyPr wrap="none" lIns="92075" tIns="46038" rIns="92075" bIns="46038">
              <a:spAutoFit/>
            </a:bodyPr>
            <a:lstStyle/>
            <a:p>
              <a:r>
                <a:rPr lang="en-US" sz="800">
                  <a:latin typeface="Symbol" pitchFamily="18" charset="2"/>
                </a:rPr>
                <a:t>iiiiiiiiiiiiiiiiiiiiiiiiiiiiiiiiiiii</a:t>
              </a:r>
            </a:p>
          </p:txBody>
        </p:sp>
        <p:sp>
          <p:nvSpPr>
            <p:cNvPr id="61501" name="Rectangle 1075"/>
            <p:cNvSpPr>
              <a:spLocks noChangeArrowheads="1"/>
            </p:cNvSpPr>
            <p:nvPr/>
          </p:nvSpPr>
          <p:spPr bwMode="auto">
            <a:xfrm>
              <a:off x="362" y="873"/>
              <a:ext cx="878" cy="136"/>
            </a:xfrm>
            <a:prstGeom prst="rect">
              <a:avLst/>
            </a:prstGeom>
            <a:noFill/>
            <a:ln w="9525">
              <a:noFill/>
              <a:miter lim="800000"/>
              <a:headEnd/>
              <a:tailEnd/>
            </a:ln>
          </p:spPr>
          <p:txBody>
            <a:bodyPr wrap="none" lIns="92075" tIns="46038" rIns="92075" bIns="46038">
              <a:spAutoFit/>
            </a:bodyPr>
            <a:lstStyle/>
            <a:p>
              <a:r>
                <a:rPr lang="en-US" sz="800">
                  <a:latin typeface="Symbol" pitchFamily="18" charset="2"/>
                </a:rPr>
                <a:t>iiiiiiiii_</a:t>
              </a:r>
              <a:r>
                <a:rPr lang="en-US" sz="800">
                  <a:latin typeface="Arial Rounded MT Bold" pitchFamily="34" charset="0"/>
                </a:rPr>
                <a:t>_________</a:t>
              </a:r>
              <a:r>
                <a:rPr lang="en-US" sz="800">
                  <a:latin typeface="Symbol" pitchFamily="18" charset="2"/>
                </a:rPr>
                <a:t>iiii_</a:t>
              </a:r>
              <a:r>
                <a:rPr lang="en-US" sz="800">
                  <a:latin typeface="Arial Rounded MT Bold" pitchFamily="34" charset="0"/>
                </a:rPr>
                <a:t>____</a:t>
              </a:r>
            </a:p>
          </p:txBody>
        </p:sp>
        <p:sp>
          <p:nvSpPr>
            <p:cNvPr id="61502" name="Line 1076"/>
            <p:cNvSpPr>
              <a:spLocks noChangeShapeType="1"/>
            </p:cNvSpPr>
            <p:nvPr/>
          </p:nvSpPr>
          <p:spPr bwMode="auto">
            <a:xfrm>
              <a:off x="420" y="1008"/>
              <a:ext cx="720" cy="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61503" name="Line 1077"/>
            <p:cNvSpPr>
              <a:spLocks noChangeShapeType="1"/>
            </p:cNvSpPr>
            <p:nvPr/>
          </p:nvSpPr>
          <p:spPr bwMode="auto">
            <a:xfrm>
              <a:off x="420" y="1056"/>
              <a:ext cx="720" cy="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61504" name="Line 1078"/>
            <p:cNvSpPr>
              <a:spLocks noChangeShapeType="1"/>
            </p:cNvSpPr>
            <p:nvPr/>
          </p:nvSpPr>
          <p:spPr bwMode="auto">
            <a:xfrm>
              <a:off x="420" y="1104"/>
              <a:ext cx="720" cy="0"/>
            </a:xfrm>
            <a:prstGeom prst="line">
              <a:avLst/>
            </a:prstGeom>
            <a:noFill/>
            <a:ln w="12700">
              <a:solidFill>
                <a:schemeClr val="tx1"/>
              </a:solidFill>
              <a:round/>
              <a:headEnd type="none" w="sm" len="sm"/>
              <a:tailEnd type="none" w="sm" len="sm"/>
            </a:ln>
          </p:spPr>
          <p:txBody>
            <a:bodyPr wrap="none" anchor="ctr"/>
            <a:lstStyle/>
            <a:p>
              <a:endParaRPr lang="en-IN"/>
            </a:p>
          </p:txBody>
        </p:sp>
        <p:sp>
          <p:nvSpPr>
            <p:cNvPr id="61505" name="Rectangle 1079"/>
            <p:cNvSpPr>
              <a:spLocks noChangeArrowheads="1"/>
            </p:cNvSpPr>
            <p:nvPr/>
          </p:nvSpPr>
          <p:spPr bwMode="auto">
            <a:xfrm>
              <a:off x="362" y="1209"/>
              <a:ext cx="882" cy="136"/>
            </a:xfrm>
            <a:prstGeom prst="rect">
              <a:avLst/>
            </a:prstGeom>
            <a:noFill/>
            <a:ln w="9525">
              <a:noFill/>
              <a:miter lim="800000"/>
              <a:headEnd/>
              <a:tailEnd/>
            </a:ln>
          </p:spPr>
          <p:txBody>
            <a:bodyPr wrap="none" lIns="92075" tIns="46038" rIns="92075" bIns="46038">
              <a:spAutoFit/>
            </a:bodyPr>
            <a:lstStyle/>
            <a:p>
              <a:r>
                <a:rPr lang="en-US" sz="800">
                  <a:latin typeface="Symbol" pitchFamily="18" charset="2"/>
                </a:rPr>
                <a:t>iiiiiiiiiiiiiiiiiiiiiiiiiiiiiiiiiiii</a:t>
              </a:r>
            </a:p>
          </p:txBody>
        </p:sp>
      </p:grpSp>
      <p:sp>
        <p:nvSpPr>
          <p:cNvPr id="61466" name="Line 1080"/>
          <p:cNvSpPr>
            <a:spLocks noChangeShapeType="1"/>
          </p:cNvSpPr>
          <p:nvPr/>
        </p:nvSpPr>
        <p:spPr bwMode="auto">
          <a:xfrm>
            <a:off x="1905000" y="990600"/>
            <a:ext cx="990600" cy="304800"/>
          </a:xfrm>
          <a:prstGeom prst="line">
            <a:avLst/>
          </a:prstGeom>
          <a:noFill/>
          <a:ln w="50800">
            <a:solidFill>
              <a:schemeClr val="bg2"/>
            </a:solidFill>
            <a:round/>
            <a:headEnd type="none" w="sm" len="sm"/>
            <a:tailEnd type="stealth" w="med" len="lg"/>
          </a:ln>
        </p:spPr>
        <p:txBody>
          <a:bodyPr wrap="none" anchor="ctr"/>
          <a:lstStyle/>
          <a:p>
            <a:endParaRPr lang="en-IN"/>
          </a:p>
        </p:txBody>
      </p:sp>
      <p:sp>
        <p:nvSpPr>
          <p:cNvPr id="61467" name="Line 1081"/>
          <p:cNvSpPr>
            <a:spLocks noChangeShapeType="1"/>
          </p:cNvSpPr>
          <p:nvPr/>
        </p:nvSpPr>
        <p:spPr bwMode="auto">
          <a:xfrm>
            <a:off x="1905000" y="1828800"/>
            <a:ext cx="990600" cy="304800"/>
          </a:xfrm>
          <a:prstGeom prst="line">
            <a:avLst/>
          </a:prstGeom>
          <a:noFill/>
          <a:ln w="50800">
            <a:solidFill>
              <a:schemeClr val="bg2"/>
            </a:solidFill>
            <a:round/>
            <a:headEnd type="none" w="sm" len="sm"/>
            <a:tailEnd type="stealth" w="med" len="lg"/>
          </a:ln>
        </p:spPr>
        <p:txBody>
          <a:bodyPr wrap="none" anchor="ctr"/>
          <a:lstStyle/>
          <a:p>
            <a:endParaRPr lang="en-IN"/>
          </a:p>
        </p:txBody>
      </p:sp>
      <p:sp>
        <p:nvSpPr>
          <p:cNvPr id="61468" name="Rectangle 1082"/>
          <p:cNvSpPr>
            <a:spLocks noChangeArrowheads="1"/>
          </p:cNvSpPr>
          <p:nvPr/>
        </p:nvSpPr>
        <p:spPr bwMode="auto">
          <a:xfrm>
            <a:off x="4572000" y="2133600"/>
            <a:ext cx="1051635" cy="369974"/>
          </a:xfrm>
          <a:prstGeom prst="rect">
            <a:avLst/>
          </a:prstGeom>
          <a:noFill/>
          <a:ln w="9525">
            <a:noFill/>
            <a:miter lim="800000"/>
            <a:headEnd/>
            <a:tailEnd/>
          </a:ln>
        </p:spPr>
        <p:txBody>
          <a:bodyPr wrap="none" lIns="92075" tIns="46038" rIns="92075" bIns="46038">
            <a:spAutoFit/>
          </a:bodyPr>
          <a:lstStyle/>
          <a:p>
            <a:r>
              <a:rPr lang="en-US" sz="1800" dirty="0">
                <a:solidFill>
                  <a:schemeClr val="accent2"/>
                </a:solidFill>
                <a:latin typeface="Times New Roman" pitchFamily="18" charset="0"/>
              </a:rPr>
              <a:t>IPC AGS</a:t>
            </a:r>
          </a:p>
        </p:txBody>
      </p:sp>
      <p:sp>
        <p:nvSpPr>
          <p:cNvPr id="61469" name="Rectangle 1083"/>
          <p:cNvSpPr>
            <a:spLocks noChangeArrowheads="1"/>
          </p:cNvSpPr>
          <p:nvPr/>
        </p:nvSpPr>
        <p:spPr bwMode="auto">
          <a:xfrm>
            <a:off x="6248400" y="2133600"/>
            <a:ext cx="801501" cy="369974"/>
          </a:xfrm>
          <a:prstGeom prst="rect">
            <a:avLst/>
          </a:prstGeom>
          <a:noFill/>
          <a:ln w="9525">
            <a:noFill/>
            <a:miter lim="800000"/>
            <a:headEnd/>
            <a:tailEnd/>
          </a:ln>
        </p:spPr>
        <p:txBody>
          <a:bodyPr wrap="none" lIns="92075" tIns="46038" rIns="92075" bIns="46038">
            <a:spAutoFit/>
          </a:bodyPr>
          <a:lstStyle/>
          <a:p>
            <a:r>
              <a:rPr lang="en-US" sz="1800" dirty="0" smtClean="0">
                <a:solidFill>
                  <a:schemeClr val="accent2"/>
                </a:solidFill>
                <a:latin typeface="Times New Roman" pitchFamily="18" charset="0"/>
              </a:rPr>
              <a:t>3-3-12</a:t>
            </a:r>
            <a:endParaRPr lang="en-US" sz="1800" dirty="0">
              <a:solidFill>
                <a:schemeClr val="accent2"/>
              </a:solidFill>
              <a:latin typeface="Times New Roman" pitchFamily="18" charset="0"/>
            </a:endParaRPr>
          </a:p>
        </p:txBody>
      </p:sp>
      <p:sp>
        <p:nvSpPr>
          <p:cNvPr id="61470" name="Rectangle 1084"/>
          <p:cNvSpPr>
            <a:spLocks noChangeArrowheads="1"/>
          </p:cNvSpPr>
          <p:nvPr/>
        </p:nvSpPr>
        <p:spPr bwMode="auto">
          <a:xfrm>
            <a:off x="3581400" y="2438400"/>
            <a:ext cx="647613" cy="369974"/>
          </a:xfrm>
          <a:prstGeom prst="rect">
            <a:avLst/>
          </a:prstGeom>
          <a:noFill/>
          <a:ln w="9525">
            <a:noFill/>
            <a:miter lim="800000"/>
            <a:headEnd/>
            <a:tailEnd/>
          </a:ln>
        </p:spPr>
        <p:txBody>
          <a:bodyPr wrap="none" lIns="92075" tIns="46038" rIns="92075" bIns="46038">
            <a:spAutoFit/>
          </a:bodyPr>
          <a:lstStyle/>
          <a:p>
            <a:r>
              <a:rPr lang="en-US" sz="1800" dirty="0">
                <a:solidFill>
                  <a:schemeClr val="accent2"/>
                </a:solidFill>
                <a:latin typeface="Times New Roman" pitchFamily="18" charset="0"/>
              </a:rPr>
              <a:t>2384</a:t>
            </a:r>
          </a:p>
        </p:txBody>
      </p:sp>
      <p:grpSp>
        <p:nvGrpSpPr>
          <p:cNvPr id="61471" name="Group 1099"/>
          <p:cNvGrpSpPr>
            <a:grpSpLocks/>
          </p:cNvGrpSpPr>
          <p:nvPr/>
        </p:nvGrpSpPr>
        <p:grpSpPr bwMode="auto">
          <a:xfrm>
            <a:off x="2438400" y="4090987"/>
            <a:ext cx="5870971" cy="1223963"/>
            <a:chOff x="1532" y="3683"/>
            <a:chExt cx="2383" cy="1028"/>
          </a:xfrm>
        </p:grpSpPr>
        <p:sp>
          <p:nvSpPr>
            <p:cNvPr id="61472" name="Rectangle 1043"/>
            <p:cNvSpPr>
              <a:spLocks noChangeArrowheads="1"/>
            </p:cNvSpPr>
            <p:nvPr/>
          </p:nvSpPr>
          <p:spPr bwMode="auto">
            <a:xfrm>
              <a:off x="1676" y="3708"/>
              <a:ext cx="288"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Toxic</a:t>
              </a:r>
            </a:p>
          </p:txBody>
        </p:sp>
        <p:sp>
          <p:nvSpPr>
            <p:cNvPr id="61473" name="Rectangle 1044"/>
            <p:cNvSpPr>
              <a:spLocks noChangeArrowheads="1"/>
            </p:cNvSpPr>
            <p:nvPr/>
          </p:nvSpPr>
          <p:spPr bwMode="auto">
            <a:xfrm>
              <a:off x="1676" y="3900"/>
              <a:ext cx="570"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Highly Toxic</a:t>
              </a:r>
            </a:p>
          </p:txBody>
        </p:sp>
        <p:sp>
          <p:nvSpPr>
            <p:cNvPr id="61474" name="Rectangle 1045"/>
            <p:cNvSpPr>
              <a:spLocks noChangeArrowheads="1"/>
            </p:cNvSpPr>
            <p:nvPr/>
          </p:nvSpPr>
          <p:spPr bwMode="auto">
            <a:xfrm>
              <a:off x="1676" y="4108"/>
              <a:ext cx="258"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Acid</a:t>
              </a:r>
            </a:p>
          </p:txBody>
        </p:sp>
        <p:sp>
          <p:nvSpPr>
            <p:cNvPr id="61475" name="Rectangle 1046"/>
            <p:cNvSpPr>
              <a:spLocks noChangeArrowheads="1"/>
            </p:cNvSpPr>
            <p:nvPr/>
          </p:nvSpPr>
          <p:spPr bwMode="auto">
            <a:xfrm>
              <a:off x="1676" y="4300"/>
              <a:ext cx="258"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Base</a:t>
              </a:r>
            </a:p>
          </p:txBody>
        </p:sp>
        <p:sp>
          <p:nvSpPr>
            <p:cNvPr id="61476" name="Rectangle 1053"/>
            <p:cNvSpPr>
              <a:spLocks noChangeArrowheads="1"/>
            </p:cNvSpPr>
            <p:nvPr/>
          </p:nvSpPr>
          <p:spPr bwMode="auto">
            <a:xfrm>
              <a:off x="2540" y="3708"/>
              <a:ext cx="445"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Corrosive</a:t>
              </a:r>
            </a:p>
          </p:txBody>
        </p:sp>
        <p:sp>
          <p:nvSpPr>
            <p:cNvPr id="61477" name="Rectangle 1054"/>
            <p:cNvSpPr>
              <a:spLocks noChangeArrowheads="1"/>
            </p:cNvSpPr>
            <p:nvPr/>
          </p:nvSpPr>
          <p:spPr bwMode="auto">
            <a:xfrm>
              <a:off x="2540" y="3900"/>
              <a:ext cx="497"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Flammable</a:t>
              </a:r>
            </a:p>
          </p:txBody>
        </p:sp>
        <p:sp>
          <p:nvSpPr>
            <p:cNvPr id="61478" name="Rectangle 1055"/>
            <p:cNvSpPr>
              <a:spLocks noChangeArrowheads="1"/>
            </p:cNvSpPr>
            <p:nvPr/>
          </p:nvSpPr>
          <p:spPr bwMode="auto">
            <a:xfrm>
              <a:off x="2531" y="4108"/>
              <a:ext cx="648"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Water Reactive</a:t>
              </a:r>
            </a:p>
          </p:txBody>
        </p:sp>
        <p:sp>
          <p:nvSpPr>
            <p:cNvPr id="61479" name="Rectangle 1056"/>
            <p:cNvSpPr>
              <a:spLocks noChangeArrowheads="1"/>
            </p:cNvSpPr>
            <p:nvPr/>
          </p:nvSpPr>
          <p:spPr bwMode="auto">
            <a:xfrm>
              <a:off x="2540" y="4300"/>
              <a:ext cx="552"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Air Reactive</a:t>
              </a:r>
            </a:p>
          </p:txBody>
        </p:sp>
        <p:sp>
          <p:nvSpPr>
            <p:cNvPr id="61480" name="Rectangle 1057"/>
            <p:cNvSpPr>
              <a:spLocks noChangeArrowheads="1"/>
            </p:cNvSpPr>
            <p:nvPr/>
          </p:nvSpPr>
          <p:spPr bwMode="auto">
            <a:xfrm>
              <a:off x="3512" y="3708"/>
              <a:ext cx="403"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Oxidizer</a:t>
              </a:r>
            </a:p>
          </p:txBody>
        </p:sp>
        <p:sp>
          <p:nvSpPr>
            <p:cNvPr id="61481" name="Rectangle 1058"/>
            <p:cNvSpPr>
              <a:spLocks noChangeArrowheads="1"/>
            </p:cNvSpPr>
            <p:nvPr/>
          </p:nvSpPr>
          <p:spPr bwMode="auto">
            <a:xfrm>
              <a:off x="3512" y="3916"/>
              <a:ext cx="273"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Solid</a:t>
              </a:r>
            </a:p>
          </p:txBody>
        </p:sp>
        <p:sp>
          <p:nvSpPr>
            <p:cNvPr id="61482" name="Rectangle 1059"/>
            <p:cNvSpPr>
              <a:spLocks noChangeArrowheads="1"/>
            </p:cNvSpPr>
            <p:nvPr/>
          </p:nvSpPr>
          <p:spPr bwMode="auto">
            <a:xfrm>
              <a:off x="3512" y="4108"/>
              <a:ext cx="325"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Liquid</a:t>
              </a:r>
            </a:p>
          </p:txBody>
        </p:sp>
        <p:sp>
          <p:nvSpPr>
            <p:cNvPr id="61483" name="Rectangle 1060"/>
            <p:cNvSpPr>
              <a:spLocks noChangeArrowheads="1"/>
            </p:cNvSpPr>
            <p:nvPr/>
          </p:nvSpPr>
          <p:spPr bwMode="auto">
            <a:xfrm>
              <a:off x="3512" y="4300"/>
              <a:ext cx="221" cy="311"/>
            </a:xfrm>
            <a:prstGeom prst="rect">
              <a:avLst/>
            </a:prstGeom>
            <a:noFill/>
            <a:ln w="9525">
              <a:noFill/>
              <a:miter lim="800000"/>
              <a:headEnd/>
              <a:tailEnd/>
            </a:ln>
          </p:spPr>
          <p:txBody>
            <a:bodyPr wrap="none" lIns="92075" tIns="46038" rIns="92075" bIns="46038">
              <a:spAutoFit/>
            </a:bodyPr>
            <a:lstStyle/>
            <a:p>
              <a:r>
                <a:rPr lang="en-US" sz="1800">
                  <a:latin typeface="Times New Roman" pitchFamily="18" charset="0"/>
                </a:rPr>
                <a:t>Gas</a:t>
              </a:r>
            </a:p>
          </p:txBody>
        </p:sp>
        <p:sp>
          <p:nvSpPr>
            <p:cNvPr id="61484" name="Rectangle 1061"/>
            <p:cNvSpPr>
              <a:spLocks noChangeArrowheads="1"/>
            </p:cNvSpPr>
            <p:nvPr/>
          </p:nvSpPr>
          <p:spPr bwMode="auto">
            <a:xfrm>
              <a:off x="3368" y="4067"/>
              <a:ext cx="151" cy="388"/>
            </a:xfrm>
            <a:prstGeom prst="rect">
              <a:avLst/>
            </a:prstGeom>
            <a:noFill/>
            <a:ln w="9525">
              <a:noFill/>
              <a:miter lim="800000"/>
              <a:headEnd/>
              <a:tailEnd/>
            </a:ln>
          </p:spPr>
          <p:txBody>
            <a:bodyPr wrap="none" lIns="92075" tIns="46038" rIns="92075" bIns="46038">
              <a:spAutoFit/>
            </a:bodyPr>
            <a:lstStyle/>
            <a:p>
              <a:r>
                <a:rPr lang="en-US" dirty="0">
                  <a:solidFill>
                    <a:schemeClr val="accent2"/>
                  </a:solidFill>
                  <a:latin typeface="Arial Rounded MT Bold" pitchFamily="34" charset="0"/>
                </a:rPr>
                <a:t>X</a:t>
              </a:r>
            </a:p>
          </p:txBody>
        </p:sp>
        <p:sp>
          <p:nvSpPr>
            <p:cNvPr id="61485" name="Rectangle 1066"/>
            <p:cNvSpPr>
              <a:spLocks noChangeArrowheads="1"/>
            </p:cNvSpPr>
            <p:nvPr/>
          </p:nvSpPr>
          <p:spPr bwMode="auto">
            <a:xfrm>
              <a:off x="1532" y="3683"/>
              <a:ext cx="151" cy="388"/>
            </a:xfrm>
            <a:prstGeom prst="rect">
              <a:avLst/>
            </a:prstGeom>
            <a:noFill/>
            <a:ln w="9525">
              <a:noFill/>
              <a:miter lim="800000"/>
              <a:headEnd/>
              <a:tailEnd/>
            </a:ln>
          </p:spPr>
          <p:txBody>
            <a:bodyPr wrap="none" lIns="92075" tIns="46038" rIns="92075" bIns="46038">
              <a:spAutoFit/>
            </a:bodyPr>
            <a:lstStyle/>
            <a:p>
              <a:r>
                <a:rPr lang="en-US">
                  <a:solidFill>
                    <a:schemeClr val="accent2"/>
                  </a:solidFill>
                  <a:latin typeface="Arial Rounded MT Bold" pitchFamily="34" charset="0"/>
                </a:rPr>
                <a:t>X</a:t>
              </a:r>
            </a:p>
          </p:txBody>
        </p:sp>
        <p:sp>
          <p:nvSpPr>
            <p:cNvPr id="61486" name="Rectangle 1086"/>
            <p:cNvSpPr>
              <a:spLocks noChangeArrowheads="1"/>
            </p:cNvSpPr>
            <p:nvPr/>
          </p:nvSpPr>
          <p:spPr bwMode="auto">
            <a:xfrm>
              <a:off x="2451" y="3781"/>
              <a:ext cx="66" cy="118"/>
            </a:xfrm>
            <a:prstGeom prst="rect">
              <a:avLst/>
            </a:prstGeom>
            <a:noFill/>
            <a:ln w="12700">
              <a:solidFill>
                <a:schemeClr val="tx1"/>
              </a:solidFill>
              <a:miter lim="800000"/>
              <a:headEnd/>
              <a:tailEnd/>
            </a:ln>
          </p:spPr>
          <p:txBody>
            <a:bodyPr wrap="none" anchor="ctr"/>
            <a:lstStyle/>
            <a:p>
              <a:endParaRPr lang="en-IN"/>
            </a:p>
          </p:txBody>
        </p:sp>
        <p:sp>
          <p:nvSpPr>
            <p:cNvPr id="61487" name="Rectangle 1087"/>
            <p:cNvSpPr>
              <a:spLocks noChangeArrowheads="1"/>
            </p:cNvSpPr>
            <p:nvPr/>
          </p:nvSpPr>
          <p:spPr bwMode="auto">
            <a:xfrm>
              <a:off x="2451" y="3988"/>
              <a:ext cx="66" cy="117"/>
            </a:xfrm>
            <a:prstGeom prst="rect">
              <a:avLst/>
            </a:prstGeom>
            <a:noFill/>
            <a:ln w="12700">
              <a:solidFill>
                <a:schemeClr val="tx1"/>
              </a:solidFill>
              <a:miter lim="800000"/>
              <a:headEnd/>
              <a:tailEnd/>
            </a:ln>
          </p:spPr>
          <p:txBody>
            <a:bodyPr wrap="none" anchor="ctr"/>
            <a:lstStyle/>
            <a:p>
              <a:endParaRPr lang="en-IN"/>
            </a:p>
          </p:txBody>
        </p:sp>
        <p:sp>
          <p:nvSpPr>
            <p:cNvPr id="61488" name="Rectangle 1088"/>
            <p:cNvSpPr>
              <a:spLocks noChangeArrowheads="1"/>
            </p:cNvSpPr>
            <p:nvPr/>
          </p:nvSpPr>
          <p:spPr bwMode="auto">
            <a:xfrm>
              <a:off x="2451" y="4195"/>
              <a:ext cx="66" cy="117"/>
            </a:xfrm>
            <a:prstGeom prst="rect">
              <a:avLst/>
            </a:prstGeom>
            <a:noFill/>
            <a:ln w="12700">
              <a:solidFill>
                <a:schemeClr val="tx1"/>
              </a:solidFill>
              <a:miter lim="800000"/>
              <a:headEnd/>
              <a:tailEnd/>
            </a:ln>
          </p:spPr>
          <p:txBody>
            <a:bodyPr wrap="none" anchor="ctr"/>
            <a:lstStyle/>
            <a:p>
              <a:endParaRPr lang="en-IN"/>
            </a:p>
          </p:txBody>
        </p:sp>
        <p:sp>
          <p:nvSpPr>
            <p:cNvPr id="61489" name="Rectangle 1089"/>
            <p:cNvSpPr>
              <a:spLocks noChangeArrowheads="1"/>
            </p:cNvSpPr>
            <p:nvPr/>
          </p:nvSpPr>
          <p:spPr bwMode="auto">
            <a:xfrm>
              <a:off x="2451" y="4401"/>
              <a:ext cx="66" cy="118"/>
            </a:xfrm>
            <a:prstGeom prst="rect">
              <a:avLst/>
            </a:prstGeom>
            <a:noFill/>
            <a:ln w="12700">
              <a:solidFill>
                <a:schemeClr val="tx1"/>
              </a:solidFill>
              <a:miter lim="800000"/>
              <a:headEnd/>
              <a:tailEnd/>
            </a:ln>
          </p:spPr>
          <p:txBody>
            <a:bodyPr wrap="none" anchor="ctr"/>
            <a:lstStyle/>
            <a:p>
              <a:endParaRPr lang="en-IN"/>
            </a:p>
          </p:txBody>
        </p:sp>
        <p:sp>
          <p:nvSpPr>
            <p:cNvPr id="61490" name="Rectangle 1090"/>
            <p:cNvSpPr>
              <a:spLocks noChangeArrowheads="1"/>
            </p:cNvSpPr>
            <p:nvPr/>
          </p:nvSpPr>
          <p:spPr bwMode="auto">
            <a:xfrm>
              <a:off x="3423" y="3781"/>
              <a:ext cx="66" cy="118"/>
            </a:xfrm>
            <a:prstGeom prst="rect">
              <a:avLst/>
            </a:prstGeom>
            <a:noFill/>
            <a:ln w="12700">
              <a:solidFill>
                <a:schemeClr val="tx1"/>
              </a:solidFill>
              <a:miter lim="800000"/>
              <a:headEnd/>
              <a:tailEnd/>
            </a:ln>
          </p:spPr>
          <p:txBody>
            <a:bodyPr wrap="none" anchor="ctr"/>
            <a:lstStyle/>
            <a:p>
              <a:endParaRPr lang="en-IN"/>
            </a:p>
          </p:txBody>
        </p:sp>
        <p:sp>
          <p:nvSpPr>
            <p:cNvPr id="61491" name="Rectangle 1091"/>
            <p:cNvSpPr>
              <a:spLocks noChangeArrowheads="1"/>
            </p:cNvSpPr>
            <p:nvPr/>
          </p:nvSpPr>
          <p:spPr bwMode="auto">
            <a:xfrm>
              <a:off x="3423" y="3988"/>
              <a:ext cx="66" cy="117"/>
            </a:xfrm>
            <a:prstGeom prst="rect">
              <a:avLst/>
            </a:prstGeom>
            <a:noFill/>
            <a:ln w="12700">
              <a:solidFill>
                <a:schemeClr val="tx1"/>
              </a:solidFill>
              <a:miter lim="800000"/>
              <a:headEnd/>
              <a:tailEnd/>
            </a:ln>
          </p:spPr>
          <p:txBody>
            <a:bodyPr wrap="none" anchor="ctr"/>
            <a:lstStyle/>
            <a:p>
              <a:endParaRPr lang="en-IN"/>
            </a:p>
          </p:txBody>
        </p:sp>
        <p:sp>
          <p:nvSpPr>
            <p:cNvPr id="61492" name="Rectangle 1092"/>
            <p:cNvSpPr>
              <a:spLocks noChangeArrowheads="1"/>
            </p:cNvSpPr>
            <p:nvPr/>
          </p:nvSpPr>
          <p:spPr bwMode="auto">
            <a:xfrm>
              <a:off x="3423" y="4195"/>
              <a:ext cx="66" cy="117"/>
            </a:xfrm>
            <a:prstGeom prst="rect">
              <a:avLst/>
            </a:prstGeom>
            <a:noFill/>
            <a:ln w="12700">
              <a:solidFill>
                <a:schemeClr val="tx1"/>
              </a:solidFill>
              <a:miter lim="800000"/>
              <a:headEnd/>
              <a:tailEnd/>
            </a:ln>
          </p:spPr>
          <p:txBody>
            <a:bodyPr wrap="none" anchor="ctr"/>
            <a:lstStyle/>
            <a:p>
              <a:endParaRPr lang="en-IN"/>
            </a:p>
          </p:txBody>
        </p:sp>
        <p:sp>
          <p:nvSpPr>
            <p:cNvPr id="61493" name="Rectangle 1093"/>
            <p:cNvSpPr>
              <a:spLocks noChangeArrowheads="1"/>
            </p:cNvSpPr>
            <p:nvPr/>
          </p:nvSpPr>
          <p:spPr bwMode="auto">
            <a:xfrm>
              <a:off x="3423" y="4401"/>
              <a:ext cx="66" cy="118"/>
            </a:xfrm>
            <a:prstGeom prst="rect">
              <a:avLst/>
            </a:prstGeom>
            <a:noFill/>
            <a:ln w="12700">
              <a:solidFill>
                <a:schemeClr val="tx1"/>
              </a:solidFill>
              <a:miter lim="800000"/>
              <a:headEnd/>
              <a:tailEnd/>
            </a:ln>
          </p:spPr>
          <p:txBody>
            <a:bodyPr wrap="none" anchor="ctr"/>
            <a:lstStyle/>
            <a:p>
              <a:endParaRPr lang="en-IN"/>
            </a:p>
          </p:txBody>
        </p:sp>
        <p:sp>
          <p:nvSpPr>
            <p:cNvPr id="61494" name="Rectangle 1094"/>
            <p:cNvSpPr>
              <a:spLocks noChangeArrowheads="1"/>
            </p:cNvSpPr>
            <p:nvPr/>
          </p:nvSpPr>
          <p:spPr bwMode="auto">
            <a:xfrm>
              <a:off x="1587" y="3781"/>
              <a:ext cx="66" cy="118"/>
            </a:xfrm>
            <a:prstGeom prst="rect">
              <a:avLst/>
            </a:prstGeom>
            <a:noFill/>
            <a:ln w="12700">
              <a:solidFill>
                <a:schemeClr val="tx1"/>
              </a:solidFill>
              <a:miter lim="800000"/>
              <a:headEnd/>
              <a:tailEnd/>
            </a:ln>
          </p:spPr>
          <p:txBody>
            <a:bodyPr wrap="none" anchor="ctr"/>
            <a:lstStyle/>
            <a:p>
              <a:endParaRPr lang="en-IN"/>
            </a:p>
          </p:txBody>
        </p:sp>
        <p:sp>
          <p:nvSpPr>
            <p:cNvPr id="61495" name="Rectangle 1095"/>
            <p:cNvSpPr>
              <a:spLocks noChangeArrowheads="1"/>
            </p:cNvSpPr>
            <p:nvPr/>
          </p:nvSpPr>
          <p:spPr bwMode="auto">
            <a:xfrm>
              <a:off x="1587" y="3988"/>
              <a:ext cx="66" cy="117"/>
            </a:xfrm>
            <a:prstGeom prst="rect">
              <a:avLst/>
            </a:prstGeom>
            <a:noFill/>
            <a:ln w="12700">
              <a:solidFill>
                <a:schemeClr val="tx1"/>
              </a:solidFill>
              <a:miter lim="800000"/>
              <a:headEnd/>
              <a:tailEnd/>
            </a:ln>
          </p:spPr>
          <p:txBody>
            <a:bodyPr wrap="none" anchor="ctr"/>
            <a:lstStyle/>
            <a:p>
              <a:endParaRPr lang="en-IN"/>
            </a:p>
          </p:txBody>
        </p:sp>
        <p:sp>
          <p:nvSpPr>
            <p:cNvPr id="61496" name="Rectangle 1096"/>
            <p:cNvSpPr>
              <a:spLocks noChangeArrowheads="1"/>
            </p:cNvSpPr>
            <p:nvPr/>
          </p:nvSpPr>
          <p:spPr bwMode="auto">
            <a:xfrm>
              <a:off x="1587" y="4195"/>
              <a:ext cx="66" cy="117"/>
            </a:xfrm>
            <a:prstGeom prst="rect">
              <a:avLst/>
            </a:prstGeom>
            <a:noFill/>
            <a:ln w="12700">
              <a:solidFill>
                <a:schemeClr val="tx1"/>
              </a:solidFill>
              <a:miter lim="800000"/>
              <a:headEnd/>
              <a:tailEnd/>
            </a:ln>
          </p:spPr>
          <p:txBody>
            <a:bodyPr wrap="none" anchor="ctr"/>
            <a:lstStyle/>
            <a:p>
              <a:endParaRPr lang="en-IN"/>
            </a:p>
          </p:txBody>
        </p:sp>
        <p:sp>
          <p:nvSpPr>
            <p:cNvPr id="61497" name="Rectangle 1097"/>
            <p:cNvSpPr>
              <a:spLocks noChangeArrowheads="1"/>
            </p:cNvSpPr>
            <p:nvPr/>
          </p:nvSpPr>
          <p:spPr bwMode="auto">
            <a:xfrm>
              <a:off x="1587" y="4401"/>
              <a:ext cx="66" cy="118"/>
            </a:xfrm>
            <a:prstGeom prst="rect">
              <a:avLst/>
            </a:prstGeom>
            <a:noFill/>
            <a:ln w="12700">
              <a:solidFill>
                <a:schemeClr val="tx1"/>
              </a:solidFill>
              <a:miter lim="800000"/>
              <a:headEnd/>
              <a:tailEnd/>
            </a:ln>
          </p:spPr>
          <p:txBody>
            <a:bodyPr wrap="none" anchor="ctr"/>
            <a:lstStyle/>
            <a:p>
              <a:endParaRPr lang="en-IN"/>
            </a:p>
          </p:txBody>
        </p:sp>
        <p:sp>
          <p:nvSpPr>
            <p:cNvPr id="61498" name="Rectangle 1098"/>
            <p:cNvSpPr>
              <a:spLocks noChangeArrowheads="1"/>
            </p:cNvSpPr>
            <p:nvPr/>
          </p:nvSpPr>
          <p:spPr bwMode="auto">
            <a:xfrm>
              <a:off x="1587" y="4593"/>
              <a:ext cx="66" cy="118"/>
            </a:xfrm>
            <a:prstGeom prst="rect">
              <a:avLst/>
            </a:prstGeom>
            <a:noFill/>
            <a:ln w="12700">
              <a:solidFill>
                <a:schemeClr val="tx1"/>
              </a:solidFill>
              <a:miter lim="800000"/>
              <a:headEnd/>
              <a:tailEnd/>
            </a:ln>
          </p:spPr>
          <p:txBody>
            <a:bodyPr wrap="none" anchor="ctr"/>
            <a:lstStyle/>
            <a:p>
              <a:endParaRPr lang="en-IN"/>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quarter" idx="10"/>
          </p:nvPr>
        </p:nvSpPr>
        <p:spPr/>
        <p:txBody>
          <a:bodyPr/>
          <a:lstStyle/>
          <a:p>
            <a:pPr>
              <a:defRPr/>
            </a:pPr>
            <a:fld id="{A7D971BA-021D-400A-BF74-30EF84C938A1}" type="datetime1">
              <a:rPr lang="en-US" smtClean="0"/>
              <a:pPr>
                <a:defRPr/>
              </a:pPr>
              <a:t>3/30/2012</a:t>
            </a:fld>
            <a:endParaRPr lang="en-US"/>
          </a:p>
        </p:txBody>
      </p:sp>
      <p:sp>
        <p:nvSpPr>
          <p:cNvPr id="14" name="Slide Number Placeholder 3"/>
          <p:cNvSpPr>
            <a:spLocks noGrp="1"/>
          </p:cNvSpPr>
          <p:nvPr>
            <p:ph type="sldNum" sz="quarter" idx="12"/>
          </p:nvPr>
        </p:nvSpPr>
        <p:spPr/>
        <p:txBody>
          <a:bodyPr/>
          <a:lstStyle/>
          <a:p>
            <a:pPr>
              <a:defRPr/>
            </a:pPr>
            <a:fld id="{CB2E89DC-8624-460A-8A90-D94F6BD9CE40}" type="slidenum">
              <a:rPr lang="en-US"/>
              <a:pPr>
                <a:defRPr/>
              </a:pPr>
              <a:t>57</a:t>
            </a:fld>
            <a:endParaRPr lang="en-US"/>
          </a:p>
        </p:txBody>
      </p:sp>
      <p:sp>
        <p:nvSpPr>
          <p:cNvPr id="59396" name="Rectangle 2"/>
          <p:cNvSpPr>
            <a:spLocks noChangeArrowheads="1"/>
          </p:cNvSpPr>
          <p:nvPr/>
        </p:nvSpPr>
        <p:spPr bwMode="auto">
          <a:xfrm>
            <a:off x="812800" y="2171700"/>
            <a:ext cx="7620000" cy="1028700"/>
          </a:xfrm>
          <a:prstGeom prst="rect">
            <a:avLst/>
          </a:prstGeom>
          <a:solidFill>
            <a:srgbClr val="FFFF66">
              <a:alpha val="50195"/>
            </a:srgbClr>
          </a:solidFill>
          <a:ln w="12700">
            <a:solidFill>
              <a:schemeClr val="tx1"/>
            </a:solidFill>
            <a:miter lim="800000"/>
            <a:headEnd/>
            <a:tailEnd/>
          </a:ln>
        </p:spPr>
        <p:txBody>
          <a:bodyPr wrap="none" anchor="ctr"/>
          <a:lstStyle/>
          <a:p>
            <a:endParaRPr lang="en-IN"/>
          </a:p>
        </p:txBody>
      </p:sp>
      <p:sp>
        <p:nvSpPr>
          <p:cNvPr id="107523" name="Rectangle 3"/>
          <p:cNvSpPr>
            <a:spLocks noChangeArrowheads="1"/>
          </p:cNvSpPr>
          <p:nvPr/>
        </p:nvSpPr>
        <p:spPr bwMode="auto">
          <a:xfrm>
            <a:off x="1474216" y="242887"/>
            <a:ext cx="5535170" cy="954750"/>
          </a:xfrm>
          <a:prstGeom prst="rect">
            <a:avLst/>
          </a:prstGeom>
          <a:noFill/>
          <a:ln w="9525">
            <a:noFill/>
            <a:miter lim="800000"/>
            <a:headEnd/>
            <a:tailEnd/>
          </a:ln>
          <a:effectLst/>
        </p:spPr>
        <p:txBody>
          <a:bodyPr wrap="none" lIns="92075" tIns="46038" rIns="92075" bIns="46038">
            <a:spAutoFit/>
          </a:bodyPr>
          <a:lstStyle/>
          <a:p>
            <a:pPr algn="ctr">
              <a:defRPr/>
            </a:pPr>
            <a:r>
              <a:rPr lang="en-US" sz="2800">
                <a:solidFill>
                  <a:schemeClr val="accent1"/>
                </a:solidFill>
                <a:effectLst>
                  <a:outerShdw blurRad="38100" dist="38100" dir="2700000" algn="tl">
                    <a:srgbClr val="C0C0C0"/>
                  </a:outerShdw>
                </a:effectLst>
                <a:latin typeface="Arial Rounded MT Bold" pitchFamily="34" charset="0"/>
              </a:rPr>
              <a:t>CHEMICAL WASTE DISPOSAL </a:t>
            </a:r>
          </a:p>
          <a:p>
            <a:pPr algn="ctr">
              <a:defRPr/>
            </a:pPr>
            <a:r>
              <a:rPr lang="en-US" sz="2800">
                <a:solidFill>
                  <a:schemeClr val="accent1"/>
                </a:solidFill>
                <a:effectLst>
                  <a:outerShdw blurRad="38100" dist="38100" dir="2700000" algn="tl">
                    <a:srgbClr val="C0C0C0"/>
                  </a:outerShdw>
                </a:effectLst>
                <a:latin typeface="Arial Rounded MT Bold" pitchFamily="34" charset="0"/>
              </a:rPr>
              <a:t>CONTAINERS</a:t>
            </a:r>
          </a:p>
        </p:txBody>
      </p:sp>
      <p:sp>
        <p:nvSpPr>
          <p:cNvPr id="59398" name="Rectangle 4"/>
          <p:cNvSpPr>
            <a:spLocks noChangeArrowheads="1"/>
          </p:cNvSpPr>
          <p:nvPr/>
        </p:nvSpPr>
        <p:spPr bwMode="auto">
          <a:xfrm>
            <a:off x="1661584" y="975123"/>
            <a:ext cx="5473743" cy="1200971"/>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Waste containers are found in the </a:t>
            </a:r>
          </a:p>
          <a:p>
            <a:r>
              <a:rPr lang="en-US">
                <a:solidFill>
                  <a:srgbClr val="CC0000"/>
                </a:solidFill>
                <a:latin typeface="Arial Rounded MT Bold" pitchFamily="34" charset="0"/>
              </a:rPr>
              <a:t>waste disposal hoods</a:t>
            </a:r>
            <a:r>
              <a:rPr lang="en-US">
                <a:latin typeface="Arial Rounded MT Bold" pitchFamily="34" charset="0"/>
              </a:rPr>
              <a:t> - one hood at </a:t>
            </a:r>
          </a:p>
          <a:p>
            <a:r>
              <a:rPr lang="en-US">
                <a:latin typeface="Arial Rounded MT Bold" pitchFamily="34" charset="0"/>
              </a:rPr>
              <a:t>each end of the laboratory.</a:t>
            </a:r>
          </a:p>
        </p:txBody>
      </p:sp>
      <p:sp>
        <p:nvSpPr>
          <p:cNvPr id="59399" name="Rectangle 5"/>
          <p:cNvSpPr>
            <a:spLocks noChangeArrowheads="1"/>
          </p:cNvSpPr>
          <p:nvPr/>
        </p:nvSpPr>
        <p:spPr bwMode="auto">
          <a:xfrm>
            <a:off x="1356785" y="2463403"/>
            <a:ext cx="5905271" cy="831639"/>
          </a:xfrm>
          <a:prstGeom prst="rect">
            <a:avLst/>
          </a:prstGeom>
          <a:noFill/>
          <a:ln w="9525">
            <a:noFill/>
            <a:miter lim="800000"/>
            <a:headEnd/>
            <a:tailEnd/>
          </a:ln>
        </p:spPr>
        <p:txBody>
          <a:bodyPr wrap="none" lIns="92075" tIns="46038" rIns="92075" bIns="46038">
            <a:spAutoFit/>
          </a:bodyPr>
          <a:lstStyle/>
          <a:p>
            <a:r>
              <a:rPr lang="en-US" i="1">
                <a:solidFill>
                  <a:schemeClr val="accent2"/>
                </a:solidFill>
                <a:latin typeface="Arial Rounded MT Bold" pitchFamily="34" charset="0"/>
              </a:rPr>
              <a:t>All wastes</a:t>
            </a:r>
            <a:r>
              <a:rPr lang="en-US">
                <a:latin typeface="Arial Rounded MT Bold" pitchFamily="34" charset="0"/>
              </a:rPr>
              <a:t>  are collected in containers </a:t>
            </a:r>
          </a:p>
          <a:p>
            <a:r>
              <a:rPr lang="en-US">
                <a:latin typeface="Arial Rounded MT Bold" pitchFamily="34" charset="0"/>
              </a:rPr>
              <a:t>located in the waste disposal hoods.</a:t>
            </a:r>
          </a:p>
        </p:txBody>
      </p:sp>
      <p:sp>
        <p:nvSpPr>
          <p:cNvPr id="59400" name="Rectangle 6"/>
          <p:cNvSpPr>
            <a:spLocks noChangeArrowheads="1"/>
          </p:cNvSpPr>
          <p:nvPr/>
        </p:nvSpPr>
        <p:spPr bwMode="auto">
          <a:xfrm>
            <a:off x="508001" y="3600450"/>
            <a:ext cx="8506884" cy="462307"/>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Several types of containers are supplied.</a:t>
            </a:r>
          </a:p>
        </p:txBody>
      </p:sp>
      <p:sp>
        <p:nvSpPr>
          <p:cNvPr id="59401" name="Rectangle 7"/>
          <p:cNvSpPr>
            <a:spLocks noChangeArrowheads="1"/>
          </p:cNvSpPr>
          <p:nvPr/>
        </p:nvSpPr>
        <p:spPr bwMode="auto">
          <a:xfrm>
            <a:off x="304800" y="4057650"/>
            <a:ext cx="8229600" cy="831639"/>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Liquid wastes or solutions fit into one of the following containers.</a:t>
            </a:r>
          </a:p>
        </p:txBody>
      </p:sp>
      <p:sp>
        <p:nvSpPr>
          <p:cNvPr id="59402" name="Rectangle 8"/>
          <p:cNvSpPr>
            <a:spLocks noChangeArrowheads="1"/>
          </p:cNvSpPr>
          <p:nvPr/>
        </p:nvSpPr>
        <p:spPr bwMode="auto">
          <a:xfrm>
            <a:off x="2575985" y="4861322"/>
            <a:ext cx="3083536"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Halogenated Waste</a:t>
            </a:r>
          </a:p>
        </p:txBody>
      </p:sp>
      <p:sp>
        <p:nvSpPr>
          <p:cNvPr id="59403" name="Rectangle 9"/>
          <p:cNvSpPr>
            <a:spLocks noChangeArrowheads="1"/>
          </p:cNvSpPr>
          <p:nvPr/>
        </p:nvSpPr>
        <p:spPr bwMode="auto">
          <a:xfrm>
            <a:off x="2575985" y="5294710"/>
            <a:ext cx="3792064"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Non-Halogenated Waste</a:t>
            </a:r>
          </a:p>
        </p:txBody>
      </p:sp>
      <p:sp>
        <p:nvSpPr>
          <p:cNvPr id="59404" name="Rectangle 10"/>
          <p:cNvSpPr>
            <a:spLocks noChangeArrowheads="1"/>
          </p:cNvSpPr>
          <p:nvPr/>
        </p:nvSpPr>
        <p:spPr bwMode="auto">
          <a:xfrm>
            <a:off x="2575984" y="5699522"/>
            <a:ext cx="2505814" cy="462307"/>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Aqueous Waste</a:t>
            </a:r>
          </a:p>
        </p:txBody>
      </p:sp>
      <p:sp>
        <p:nvSpPr>
          <p:cNvPr id="59405" name="Rectangle 11"/>
          <p:cNvSpPr>
            <a:spLocks noChangeArrowheads="1"/>
          </p:cNvSpPr>
          <p:nvPr/>
        </p:nvSpPr>
        <p:spPr bwMode="auto">
          <a:xfrm>
            <a:off x="2575985" y="6080523"/>
            <a:ext cx="3001463" cy="831639"/>
          </a:xfrm>
          <a:prstGeom prst="rect">
            <a:avLst/>
          </a:prstGeom>
          <a:noFill/>
          <a:ln w="9525">
            <a:noFill/>
            <a:miter lim="800000"/>
            <a:headEnd/>
            <a:tailEnd/>
          </a:ln>
        </p:spPr>
        <p:txBody>
          <a:bodyPr wrap="none" lIns="92075" tIns="46038" rIns="92075" bIns="46038">
            <a:spAutoFit/>
          </a:bodyPr>
          <a:lstStyle/>
          <a:p>
            <a:r>
              <a:rPr lang="en-US" dirty="0">
                <a:latin typeface="Arial Rounded MT Bold" pitchFamily="34" charset="0"/>
              </a:rPr>
              <a:t>Heavy Metal </a:t>
            </a:r>
            <a:r>
              <a:rPr lang="en-US" dirty="0" smtClean="0">
                <a:latin typeface="Arial Rounded MT Bold" pitchFamily="34" charset="0"/>
              </a:rPr>
              <a:t>Waste</a:t>
            </a:r>
          </a:p>
          <a:p>
            <a:r>
              <a:rPr lang="en-US" dirty="0" smtClean="0">
                <a:latin typeface="Arial Rounded MT Bold" pitchFamily="34" charset="0"/>
              </a:rPr>
              <a:t>Solids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Date Placeholder 1"/>
          <p:cNvSpPr>
            <a:spLocks noGrp="1"/>
          </p:cNvSpPr>
          <p:nvPr>
            <p:ph type="dt" sz="quarter" idx="10"/>
          </p:nvPr>
        </p:nvSpPr>
        <p:spPr/>
        <p:txBody>
          <a:bodyPr/>
          <a:lstStyle/>
          <a:p>
            <a:pPr>
              <a:defRPr/>
            </a:pPr>
            <a:fld id="{99A49CF6-393B-4570-B053-7B81D62581D6}" type="datetime1">
              <a:rPr lang="en-US" smtClean="0"/>
              <a:pPr>
                <a:defRPr/>
              </a:pPr>
              <a:t>3/30/2012</a:t>
            </a:fld>
            <a:endParaRPr lang="en-US"/>
          </a:p>
        </p:txBody>
      </p:sp>
      <p:sp>
        <p:nvSpPr>
          <p:cNvPr id="17" name="Slide Number Placeholder 3"/>
          <p:cNvSpPr>
            <a:spLocks noGrp="1"/>
          </p:cNvSpPr>
          <p:nvPr>
            <p:ph type="sldNum" sz="quarter" idx="12"/>
          </p:nvPr>
        </p:nvSpPr>
        <p:spPr/>
        <p:txBody>
          <a:bodyPr/>
          <a:lstStyle/>
          <a:p>
            <a:pPr>
              <a:defRPr/>
            </a:pPr>
            <a:fld id="{FA1EC33F-E3ED-4D38-BD88-C1C48A77A095}" type="slidenum">
              <a:rPr lang="en-US"/>
              <a:pPr>
                <a:defRPr/>
              </a:pPr>
              <a:t>58</a:t>
            </a:fld>
            <a:endParaRPr lang="en-US"/>
          </a:p>
        </p:txBody>
      </p:sp>
      <p:sp>
        <p:nvSpPr>
          <p:cNvPr id="110594" name="Rectangle 2"/>
          <p:cNvSpPr>
            <a:spLocks noChangeArrowheads="1"/>
          </p:cNvSpPr>
          <p:nvPr/>
        </p:nvSpPr>
        <p:spPr bwMode="auto">
          <a:xfrm>
            <a:off x="518585" y="166687"/>
            <a:ext cx="3558116" cy="519113"/>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339933"/>
                </a:solidFill>
                <a:effectLst>
                  <a:outerShdw blurRad="38100" dist="38100" dir="2700000" algn="tl">
                    <a:srgbClr val="C0C0C0"/>
                  </a:outerShdw>
                </a:effectLst>
                <a:latin typeface="Arial Rounded MT Bold" pitchFamily="34" charset="0"/>
              </a:rPr>
              <a:t>Halogenated Waste</a:t>
            </a:r>
          </a:p>
        </p:txBody>
      </p:sp>
      <p:sp>
        <p:nvSpPr>
          <p:cNvPr id="62469" name="Rectangle 4"/>
          <p:cNvSpPr>
            <a:spLocks noChangeArrowheads="1"/>
          </p:cNvSpPr>
          <p:nvPr/>
        </p:nvSpPr>
        <p:spPr bwMode="auto">
          <a:xfrm>
            <a:off x="406400" y="800100"/>
            <a:ext cx="8331200" cy="831639"/>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Any chemical compound which contains any of a Group VII element  compound. </a:t>
            </a:r>
          </a:p>
        </p:txBody>
      </p:sp>
      <p:sp>
        <p:nvSpPr>
          <p:cNvPr id="62470" name="Rectangle 5"/>
          <p:cNvSpPr>
            <a:spLocks noChangeArrowheads="1"/>
          </p:cNvSpPr>
          <p:nvPr/>
        </p:nvSpPr>
        <p:spPr bwMode="auto">
          <a:xfrm>
            <a:off x="406400" y="2114550"/>
            <a:ext cx="8737600" cy="1200971"/>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Organic liquids (or liquid mixtures) which contain halogenated compounds should be placed in a separate  waste container.</a:t>
            </a:r>
          </a:p>
        </p:txBody>
      </p:sp>
      <p:sp>
        <p:nvSpPr>
          <p:cNvPr id="110598" name="Rectangle 6"/>
          <p:cNvSpPr>
            <a:spLocks noChangeArrowheads="1"/>
          </p:cNvSpPr>
          <p:nvPr/>
        </p:nvSpPr>
        <p:spPr bwMode="auto">
          <a:xfrm>
            <a:off x="1" y="3429000"/>
            <a:ext cx="4389535" cy="523862"/>
          </a:xfrm>
          <a:prstGeom prst="rect">
            <a:avLst/>
          </a:prstGeom>
          <a:noFill/>
          <a:ln w="9525">
            <a:noFill/>
            <a:miter lim="800000"/>
            <a:headEnd/>
            <a:tailEnd/>
          </a:ln>
          <a:effectLst/>
        </p:spPr>
        <p:txBody>
          <a:bodyPr wrap="none" lIns="92075" tIns="46038" rIns="92075" bIns="46038">
            <a:spAutoFit/>
          </a:bodyPr>
          <a:lstStyle/>
          <a:p>
            <a:pPr>
              <a:defRPr/>
            </a:pPr>
            <a:r>
              <a:rPr lang="en-US" sz="2800">
                <a:solidFill>
                  <a:schemeClr val="accent2"/>
                </a:solidFill>
                <a:effectLst>
                  <a:outerShdw blurRad="38100" dist="38100" dir="2700000" algn="tl">
                    <a:srgbClr val="C0C0C0"/>
                  </a:outerShdw>
                </a:effectLst>
                <a:latin typeface="Arial Rounded MT Bold" pitchFamily="34" charset="0"/>
              </a:rPr>
              <a:t>Non-Halogenated Waste</a:t>
            </a:r>
          </a:p>
        </p:txBody>
      </p:sp>
      <p:sp>
        <p:nvSpPr>
          <p:cNvPr id="62472" name="Rectangle 7"/>
          <p:cNvSpPr>
            <a:spLocks noChangeArrowheads="1"/>
          </p:cNvSpPr>
          <p:nvPr/>
        </p:nvSpPr>
        <p:spPr bwMode="auto">
          <a:xfrm>
            <a:off x="711201" y="4400550"/>
            <a:ext cx="6275436" cy="1200971"/>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Organic liquids (or liquid mixtures) which</a:t>
            </a:r>
          </a:p>
          <a:p>
            <a:r>
              <a:rPr lang="en-US">
                <a:latin typeface="Arial Rounded MT Bold" pitchFamily="34" charset="0"/>
              </a:rPr>
              <a:t> do not contain any halogens may be</a:t>
            </a:r>
          </a:p>
          <a:p>
            <a:r>
              <a:rPr lang="en-US">
                <a:latin typeface="Arial Rounded MT Bold" pitchFamily="34" charset="0"/>
              </a:rPr>
              <a:t> placed in this container for disposal.</a:t>
            </a:r>
          </a:p>
        </p:txBody>
      </p:sp>
      <p:sp>
        <p:nvSpPr>
          <p:cNvPr id="62473" name="Rectangle 8"/>
          <p:cNvSpPr>
            <a:spLocks noChangeArrowheads="1"/>
          </p:cNvSpPr>
          <p:nvPr/>
        </p:nvSpPr>
        <p:spPr bwMode="auto">
          <a:xfrm>
            <a:off x="0" y="5429250"/>
            <a:ext cx="9129184" cy="1428750"/>
          </a:xfrm>
          <a:prstGeom prst="rect">
            <a:avLst/>
          </a:prstGeom>
          <a:solidFill>
            <a:srgbClr val="99FF99">
              <a:alpha val="50195"/>
            </a:srgbClr>
          </a:solidFill>
          <a:ln w="12700">
            <a:solidFill>
              <a:schemeClr val="tx1"/>
            </a:solidFill>
            <a:miter lim="800000"/>
            <a:headEnd/>
            <a:tailEnd/>
          </a:ln>
        </p:spPr>
        <p:txBody>
          <a:bodyPr wrap="none" anchor="ctr"/>
          <a:lstStyle/>
          <a:p>
            <a:endParaRPr lang="en-IN"/>
          </a:p>
        </p:txBody>
      </p:sp>
      <p:sp>
        <p:nvSpPr>
          <p:cNvPr id="62474" name="Rectangle 9"/>
          <p:cNvSpPr>
            <a:spLocks noChangeArrowheads="1"/>
          </p:cNvSpPr>
          <p:nvPr/>
        </p:nvSpPr>
        <p:spPr bwMode="auto">
          <a:xfrm>
            <a:off x="406400" y="5417344"/>
            <a:ext cx="8432800" cy="1016305"/>
          </a:xfrm>
          <a:prstGeom prst="rect">
            <a:avLst/>
          </a:prstGeom>
          <a:noFill/>
          <a:ln w="9525">
            <a:noFill/>
            <a:miter lim="800000"/>
            <a:headEnd/>
            <a:tailEnd/>
          </a:ln>
        </p:spPr>
        <p:txBody>
          <a:bodyPr lIns="92075" tIns="46038" rIns="92075" bIns="46038">
            <a:spAutoFit/>
          </a:bodyPr>
          <a:lstStyle/>
          <a:p>
            <a:r>
              <a:rPr lang="en-US" sz="2000">
                <a:latin typeface="Arial Rounded MT Bold" pitchFamily="34" charset="0"/>
              </a:rPr>
              <a:t>It costs more to process halogenated waste because </a:t>
            </a:r>
          </a:p>
          <a:p>
            <a:r>
              <a:rPr lang="en-US" sz="2000">
                <a:latin typeface="Arial Rounded MT Bold" pitchFamily="34" charset="0"/>
              </a:rPr>
              <a:t>more rigorous (and costly) procedures are required to</a:t>
            </a:r>
          </a:p>
          <a:p>
            <a:r>
              <a:rPr lang="en-US" sz="2000">
                <a:latin typeface="Arial Rounded MT Bold" pitchFamily="34" charset="0"/>
              </a:rPr>
              <a:t>prevent the formation of acidic gases (HCl, HBr, etc.) </a:t>
            </a:r>
          </a:p>
        </p:txBody>
      </p:sp>
      <p:sp>
        <p:nvSpPr>
          <p:cNvPr id="110607" name="Rectangle 15"/>
          <p:cNvSpPr>
            <a:spLocks noChangeArrowheads="1"/>
          </p:cNvSpPr>
          <p:nvPr/>
        </p:nvSpPr>
        <p:spPr bwMode="auto">
          <a:xfrm>
            <a:off x="5700184" y="3290887"/>
            <a:ext cx="1570943" cy="1570303"/>
          </a:xfrm>
          <a:prstGeom prst="rect">
            <a:avLst/>
          </a:prstGeom>
          <a:noFill/>
          <a:ln w="9525">
            <a:noFill/>
            <a:miter lim="800000"/>
            <a:headEnd/>
            <a:tailEnd/>
          </a:ln>
          <a:effectLst/>
        </p:spPr>
        <p:txBody>
          <a:bodyPr wrap="none" lIns="92075" tIns="46038" rIns="92075" bIns="46038">
            <a:spAutoFit/>
          </a:bodyPr>
          <a:lstStyle/>
          <a:p>
            <a:pPr>
              <a:defRPr/>
            </a:pPr>
            <a:r>
              <a:rPr lang="en-US" sz="4800">
                <a:effectLst>
                  <a:outerShdw blurRad="38100" dist="38100" dir="2700000" algn="tl">
                    <a:srgbClr val="C0C0C0"/>
                  </a:outerShdw>
                </a:effectLst>
                <a:latin typeface="Arial Rounded MT Bold" pitchFamily="34" charset="0"/>
              </a:rPr>
              <a:t>C  </a:t>
            </a:r>
            <a:r>
              <a:rPr lang="en-US" sz="4800">
                <a:solidFill>
                  <a:schemeClr val="bg2"/>
                </a:solidFill>
                <a:effectLst>
                  <a:outerShdw blurRad="38100" dist="38100" dir="2700000" algn="tl">
                    <a:srgbClr val="C0C0C0"/>
                  </a:outerShdw>
                </a:effectLst>
                <a:latin typeface="Arial Rounded MT Bold" pitchFamily="34" charset="0"/>
              </a:rPr>
              <a:t>H</a:t>
            </a:r>
            <a:r>
              <a:rPr lang="en-US" sz="4800">
                <a:effectLst>
                  <a:outerShdw blurRad="38100" dist="38100" dir="2700000" algn="tl">
                    <a:srgbClr val="C0C0C0"/>
                  </a:outerShdw>
                </a:effectLst>
                <a:latin typeface="Arial Rounded MT Bold" pitchFamily="34" charset="0"/>
              </a:rPr>
              <a:t> </a:t>
            </a:r>
          </a:p>
          <a:p>
            <a:pPr>
              <a:defRPr/>
            </a:pPr>
            <a:r>
              <a:rPr lang="en-US" sz="4800">
                <a:effectLst>
                  <a:outerShdw blurRad="38100" dist="38100" dir="2700000" algn="tl">
                    <a:srgbClr val="C0C0C0"/>
                  </a:outerShdw>
                </a:effectLst>
                <a:latin typeface="Arial Rounded MT Bold" pitchFamily="34" charset="0"/>
              </a:rPr>
              <a:t> </a:t>
            </a:r>
            <a:r>
              <a:rPr lang="en-US" sz="4800">
                <a:solidFill>
                  <a:srgbClr val="CC0000"/>
                </a:solidFill>
                <a:effectLst>
                  <a:outerShdw blurRad="38100" dist="38100" dir="2700000" algn="tl">
                    <a:srgbClr val="C0C0C0"/>
                  </a:outerShdw>
                </a:effectLst>
                <a:latin typeface="Arial Rounded MT Bold" pitchFamily="34" charset="0"/>
              </a:rPr>
              <a:t>N</a:t>
            </a:r>
            <a:r>
              <a:rPr lang="en-US" sz="4800">
                <a:effectLst>
                  <a:outerShdw blurRad="38100" dist="38100" dir="2700000" algn="tl">
                    <a:srgbClr val="C0C0C0"/>
                  </a:outerShdw>
                </a:effectLst>
                <a:latin typeface="Arial Rounded MT Bold" pitchFamily="34" charset="0"/>
              </a:rPr>
              <a:t> </a:t>
            </a:r>
            <a:r>
              <a:rPr lang="en-US" sz="4800">
                <a:solidFill>
                  <a:schemeClr val="accent2"/>
                </a:solidFill>
                <a:effectLst>
                  <a:outerShdw blurRad="38100" dist="38100" dir="2700000" algn="tl">
                    <a:srgbClr val="C0C0C0"/>
                  </a:outerShdw>
                </a:effectLst>
                <a:latin typeface="Arial Rounded MT Bold" pitchFamily="34" charset="0"/>
              </a:rPr>
              <a:t>O</a:t>
            </a:r>
          </a:p>
        </p:txBody>
      </p:sp>
      <p:grpSp>
        <p:nvGrpSpPr>
          <p:cNvPr id="62476" name="Group 16"/>
          <p:cNvGrpSpPr>
            <a:grpSpLocks/>
          </p:cNvGrpSpPr>
          <p:nvPr/>
        </p:nvGrpSpPr>
        <p:grpSpPr bwMode="auto">
          <a:xfrm>
            <a:off x="5892802" y="228601"/>
            <a:ext cx="2075033" cy="1334432"/>
            <a:chOff x="3638" y="67"/>
            <a:chExt cx="1308" cy="840"/>
          </a:xfrm>
        </p:grpSpPr>
        <p:sp>
          <p:nvSpPr>
            <p:cNvPr id="110609" name="Rectangle 17"/>
            <p:cNvSpPr>
              <a:spLocks noChangeArrowheads="1"/>
            </p:cNvSpPr>
            <p:nvPr/>
          </p:nvSpPr>
          <p:spPr bwMode="auto">
            <a:xfrm>
              <a:off x="3830" y="115"/>
              <a:ext cx="607" cy="640"/>
            </a:xfrm>
            <a:prstGeom prst="rect">
              <a:avLst/>
            </a:prstGeom>
            <a:noFill/>
            <a:ln w="9525">
              <a:noFill/>
              <a:miter lim="800000"/>
              <a:headEnd/>
              <a:tailEnd/>
            </a:ln>
            <a:effectLst/>
          </p:spPr>
          <p:txBody>
            <a:bodyPr wrap="none" lIns="92075" tIns="46038" rIns="92075" bIns="46038">
              <a:spAutoFit/>
            </a:bodyPr>
            <a:lstStyle/>
            <a:p>
              <a:pPr>
                <a:defRPr/>
              </a:pPr>
              <a:r>
                <a:rPr lang="en-US" sz="6000">
                  <a:solidFill>
                    <a:srgbClr val="339933"/>
                  </a:solidFill>
                  <a:effectLst>
                    <a:outerShdw blurRad="38100" dist="38100" dir="2700000" algn="tl">
                      <a:srgbClr val="C0C0C0"/>
                    </a:outerShdw>
                  </a:effectLst>
                  <a:latin typeface="Arial Rounded MT Bold" pitchFamily="34" charset="0"/>
                </a:rPr>
                <a:t>Cl</a:t>
              </a:r>
            </a:p>
          </p:txBody>
        </p:sp>
        <p:sp>
          <p:nvSpPr>
            <p:cNvPr id="110610" name="Rectangle 18"/>
            <p:cNvSpPr>
              <a:spLocks noChangeArrowheads="1"/>
            </p:cNvSpPr>
            <p:nvPr/>
          </p:nvSpPr>
          <p:spPr bwMode="auto">
            <a:xfrm>
              <a:off x="4455" y="67"/>
              <a:ext cx="491" cy="446"/>
            </a:xfrm>
            <a:prstGeom prst="rect">
              <a:avLst/>
            </a:prstGeom>
            <a:noFill/>
            <a:ln w="9525">
              <a:noFill/>
              <a:miter lim="800000"/>
              <a:headEnd/>
              <a:tailEnd/>
            </a:ln>
            <a:effectLst/>
          </p:spPr>
          <p:txBody>
            <a:bodyPr wrap="none" lIns="92075" tIns="46038" rIns="92075" bIns="46038">
              <a:spAutoFit/>
            </a:bodyPr>
            <a:lstStyle/>
            <a:p>
              <a:pPr>
                <a:defRPr/>
              </a:pPr>
              <a:r>
                <a:rPr lang="en-US" sz="4000">
                  <a:solidFill>
                    <a:srgbClr val="CC0000"/>
                  </a:solidFill>
                  <a:effectLst>
                    <a:outerShdw blurRad="38100" dist="38100" dir="2700000" algn="tl">
                      <a:srgbClr val="C0C0C0"/>
                    </a:outerShdw>
                  </a:effectLst>
                  <a:latin typeface="Arial Rounded MT Bold" pitchFamily="34" charset="0"/>
                </a:rPr>
                <a:t>Br</a:t>
              </a:r>
            </a:p>
          </p:txBody>
        </p:sp>
        <p:sp>
          <p:nvSpPr>
            <p:cNvPr id="110611" name="Rectangle 19"/>
            <p:cNvSpPr>
              <a:spLocks noChangeArrowheads="1"/>
            </p:cNvSpPr>
            <p:nvPr/>
          </p:nvSpPr>
          <p:spPr bwMode="auto">
            <a:xfrm>
              <a:off x="4358" y="422"/>
              <a:ext cx="256" cy="485"/>
            </a:xfrm>
            <a:prstGeom prst="rect">
              <a:avLst/>
            </a:prstGeom>
            <a:noFill/>
            <a:ln w="9525">
              <a:noFill/>
              <a:miter lim="800000"/>
              <a:headEnd/>
              <a:tailEnd/>
            </a:ln>
            <a:effectLst/>
          </p:spPr>
          <p:txBody>
            <a:bodyPr wrap="none" lIns="92075" tIns="46038" rIns="92075" bIns="46038">
              <a:spAutoFit/>
            </a:bodyPr>
            <a:lstStyle/>
            <a:p>
              <a:pPr>
                <a:defRPr/>
              </a:pPr>
              <a:r>
                <a:rPr lang="en-US" sz="4400" b="1">
                  <a:solidFill>
                    <a:srgbClr val="CC3399"/>
                  </a:solidFill>
                  <a:effectLst>
                    <a:outerShdw blurRad="38100" dist="38100" dir="2700000" algn="tl">
                      <a:srgbClr val="C0C0C0"/>
                    </a:outerShdw>
                  </a:effectLst>
                  <a:latin typeface="Times New Roman" pitchFamily="18" charset="0"/>
                </a:rPr>
                <a:t>I</a:t>
              </a:r>
            </a:p>
          </p:txBody>
        </p:sp>
        <p:sp>
          <p:nvSpPr>
            <p:cNvPr id="110612" name="Rectangle 20"/>
            <p:cNvSpPr>
              <a:spLocks noChangeArrowheads="1"/>
            </p:cNvSpPr>
            <p:nvPr/>
          </p:nvSpPr>
          <p:spPr bwMode="auto">
            <a:xfrm>
              <a:off x="3638" y="77"/>
              <a:ext cx="274" cy="369"/>
            </a:xfrm>
            <a:prstGeom prst="rect">
              <a:avLst/>
            </a:prstGeom>
            <a:noFill/>
            <a:ln w="9525">
              <a:noFill/>
              <a:miter lim="800000"/>
              <a:headEnd/>
              <a:tailEnd/>
            </a:ln>
            <a:effectLst/>
          </p:spPr>
          <p:txBody>
            <a:bodyPr wrap="none" lIns="92075" tIns="46038" rIns="92075" bIns="46038">
              <a:spAutoFit/>
            </a:bodyPr>
            <a:lstStyle/>
            <a:p>
              <a:pPr>
                <a:defRPr/>
              </a:pPr>
              <a:r>
                <a:rPr lang="en-US" sz="3200">
                  <a:solidFill>
                    <a:srgbClr val="FF9900"/>
                  </a:solidFill>
                  <a:effectLst>
                    <a:outerShdw blurRad="38100" dist="38100" dir="2700000" algn="tl">
                      <a:srgbClr val="C0C0C0"/>
                    </a:outerShdw>
                  </a:effectLst>
                  <a:latin typeface="Arial Rounded MT Bold" pitchFamily="34" charset="0"/>
                </a:rPr>
                <a:t>F</a:t>
              </a:r>
            </a:p>
          </p:txBody>
        </p:sp>
      </p:gr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Date Placeholder 1"/>
          <p:cNvSpPr>
            <a:spLocks noGrp="1"/>
          </p:cNvSpPr>
          <p:nvPr>
            <p:ph type="dt" sz="quarter" idx="10"/>
          </p:nvPr>
        </p:nvSpPr>
        <p:spPr/>
        <p:txBody>
          <a:bodyPr/>
          <a:lstStyle/>
          <a:p>
            <a:pPr>
              <a:defRPr/>
            </a:pPr>
            <a:fld id="{C81DE383-824F-44D5-BCCF-72611B085ACF}" type="datetime1">
              <a:rPr lang="en-US" smtClean="0"/>
              <a:pPr>
                <a:defRPr/>
              </a:pPr>
              <a:t>3/30/2012</a:t>
            </a:fld>
            <a:endParaRPr lang="en-US"/>
          </a:p>
        </p:txBody>
      </p:sp>
      <p:sp>
        <p:nvSpPr>
          <p:cNvPr id="13" name="Slide Number Placeholder 3"/>
          <p:cNvSpPr>
            <a:spLocks noGrp="1"/>
          </p:cNvSpPr>
          <p:nvPr>
            <p:ph type="sldNum" sz="quarter" idx="12"/>
          </p:nvPr>
        </p:nvSpPr>
        <p:spPr/>
        <p:txBody>
          <a:bodyPr/>
          <a:lstStyle/>
          <a:p>
            <a:pPr>
              <a:defRPr/>
            </a:pPr>
            <a:fld id="{20CADE49-BF37-42A2-8C2A-485BAC306384}" type="slidenum">
              <a:rPr lang="en-US"/>
              <a:pPr>
                <a:defRPr/>
              </a:pPr>
              <a:t>59</a:t>
            </a:fld>
            <a:endParaRPr lang="en-US"/>
          </a:p>
        </p:txBody>
      </p:sp>
      <p:sp>
        <p:nvSpPr>
          <p:cNvPr id="111618" name="Rectangle 2"/>
          <p:cNvSpPr>
            <a:spLocks noChangeArrowheads="1"/>
          </p:cNvSpPr>
          <p:nvPr/>
        </p:nvSpPr>
        <p:spPr bwMode="auto">
          <a:xfrm>
            <a:off x="366185" y="166687"/>
            <a:ext cx="2874433" cy="519113"/>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996600"/>
                </a:solidFill>
                <a:effectLst>
                  <a:outerShdw blurRad="38100" dist="38100" dir="2700000" algn="tl">
                    <a:srgbClr val="C0C0C0"/>
                  </a:outerShdw>
                </a:effectLst>
                <a:latin typeface="Arial Rounded MT Bold" pitchFamily="34" charset="0"/>
              </a:rPr>
              <a:t>Aqueous Waste</a:t>
            </a:r>
          </a:p>
        </p:txBody>
      </p:sp>
      <p:sp>
        <p:nvSpPr>
          <p:cNvPr id="63493" name="Rectangle 3"/>
          <p:cNvSpPr>
            <a:spLocks noChangeArrowheads="1"/>
          </p:cNvSpPr>
          <p:nvPr/>
        </p:nvSpPr>
        <p:spPr bwMode="auto">
          <a:xfrm>
            <a:off x="366184" y="685800"/>
            <a:ext cx="8413749" cy="1985963"/>
          </a:xfrm>
          <a:prstGeom prst="rect">
            <a:avLst/>
          </a:prstGeom>
          <a:noFill/>
          <a:ln w="9525">
            <a:noFill/>
            <a:miter lim="800000"/>
            <a:headEnd/>
            <a:tailEnd/>
          </a:ln>
        </p:spPr>
        <p:txBody>
          <a:bodyPr lIns="92075" tIns="46038" rIns="92075" bIns="46038">
            <a:spAutoFit/>
          </a:bodyPr>
          <a:lstStyle/>
          <a:p>
            <a:r>
              <a:rPr lang="en-US">
                <a:solidFill>
                  <a:srgbClr val="996600"/>
                </a:solidFill>
                <a:latin typeface="Arial Rounded MT Bold" pitchFamily="34" charset="0"/>
              </a:rPr>
              <a:t>Aqueous</a:t>
            </a:r>
            <a:r>
              <a:rPr lang="en-US">
                <a:latin typeface="Arial Rounded MT Bold" pitchFamily="34" charset="0"/>
              </a:rPr>
              <a:t>  means it is contaminated water or a water solution containing inorganics. Any water based solutions (except those containing </a:t>
            </a:r>
          </a:p>
          <a:p>
            <a:r>
              <a:rPr lang="en-US">
                <a:latin typeface="Arial Rounded MT Bold" pitchFamily="34" charset="0"/>
              </a:rPr>
              <a:t>heavy metals) should be placed in the aqueous waste</a:t>
            </a:r>
          </a:p>
          <a:p>
            <a:r>
              <a:rPr lang="en-US">
                <a:latin typeface="Arial Rounded MT Bold" pitchFamily="34" charset="0"/>
              </a:rPr>
              <a:t>container.</a:t>
            </a:r>
          </a:p>
        </p:txBody>
      </p:sp>
      <p:sp>
        <p:nvSpPr>
          <p:cNvPr id="111621" name="Rectangle 5"/>
          <p:cNvSpPr>
            <a:spLocks noChangeArrowheads="1"/>
          </p:cNvSpPr>
          <p:nvPr/>
        </p:nvSpPr>
        <p:spPr bwMode="auto">
          <a:xfrm>
            <a:off x="366184" y="2909887"/>
            <a:ext cx="3454400" cy="519113"/>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FF0066"/>
                </a:solidFill>
                <a:effectLst>
                  <a:outerShdw blurRad="38100" dist="38100" dir="2700000" algn="tl">
                    <a:srgbClr val="C0C0C0"/>
                  </a:outerShdw>
                </a:effectLst>
                <a:latin typeface="Arial Rounded MT Bold" pitchFamily="34" charset="0"/>
              </a:rPr>
              <a:t>Heavy Metal Waste</a:t>
            </a:r>
          </a:p>
        </p:txBody>
      </p:sp>
      <p:sp>
        <p:nvSpPr>
          <p:cNvPr id="63495" name="Rectangle 6"/>
          <p:cNvSpPr>
            <a:spLocks noChangeArrowheads="1"/>
          </p:cNvSpPr>
          <p:nvPr/>
        </p:nvSpPr>
        <p:spPr bwMode="auto">
          <a:xfrm>
            <a:off x="304800" y="3771901"/>
            <a:ext cx="8839200" cy="1939635"/>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Heavy metals include the transition metals. </a:t>
            </a:r>
          </a:p>
          <a:p>
            <a:r>
              <a:rPr lang="en-US">
                <a:latin typeface="Arial Rounded MT Bold" pitchFamily="34" charset="0"/>
              </a:rPr>
              <a:t>Typical heavy metals that might be used in an organic </a:t>
            </a:r>
          </a:p>
          <a:p>
            <a:r>
              <a:rPr lang="en-US">
                <a:latin typeface="Arial Rounded MT Bold" pitchFamily="34" charset="0"/>
              </a:rPr>
              <a:t>lab might include  Zn, Cr, Cu, Pb, Mn, Fe, Co, Ag, etc. Heavy metal wastes (although usually aqueous) should</a:t>
            </a:r>
          </a:p>
          <a:p>
            <a:r>
              <a:rPr lang="en-US">
                <a:latin typeface="Arial Rounded MT Bold" pitchFamily="34" charset="0"/>
              </a:rPr>
              <a:t>be placed special containers designated for this purpose. </a:t>
            </a:r>
          </a:p>
        </p:txBody>
      </p:sp>
      <p:grpSp>
        <p:nvGrpSpPr>
          <p:cNvPr id="63496" name="Group 9"/>
          <p:cNvGrpSpPr>
            <a:grpSpLocks/>
          </p:cNvGrpSpPr>
          <p:nvPr/>
        </p:nvGrpSpPr>
        <p:grpSpPr bwMode="auto">
          <a:xfrm>
            <a:off x="6614583" y="2509838"/>
            <a:ext cx="1934631" cy="1321989"/>
            <a:chOff x="4166" y="1581"/>
            <a:chExt cx="1219" cy="833"/>
          </a:xfrm>
        </p:grpSpPr>
        <p:sp>
          <p:nvSpPr>
            <p:cNvPr id="63498" name="Rectangle 10"/>
            <p:cNvSpPr>
              <a:spLocks noChangeArrowheads="1"/>
            </p:cNvSpPr>
            <p:nvPr/>
          </p:nvSpPr>
          <p:spPr bwMode="auto">
            <a:xfrm>
              <a:off x="4166" y="1747"/>
              <a:ext cx="789" cy="640"/>
            </a:xfrm>
            <a:prstGeom prst="rect">
              <a:avLst/>
            </a:prstGeom>
            <a:noFill/>
            <a:ln w="9525">
              <a:noFill/>
              <a:miter lim="800000"/>
              <a:headEnd/>
              <a:tailEnd/>
            </a:ln>
          </p:spPr>
          <p:txBody>
            <a:bodyPr wrap="none" lIns="92075" tIns="46038" rIns="92075" bIns="46038">
              <a:spAutoFit/>
            </a:bodyPr>
            <a:lstStyle/>
            <a:p>
              <a:r>
                <a:rPr lang="en-US" sz="6000">
                  <a:solidFill>
                    <a:schemeClr val="bg2"/>
                  </a:solidFill>
                  <a:latin typeface="Arial Rounded MT Bold" pitchFamily="34" charset="0"/>
                </a:rPr>
                <a:t>Hg</a:t>
              </a:r>
            </a:p>
          </p:txBody>
        </p:sp>
        <p:sp>
          <p:nvSpPr>
            <p:cNvPr id="63499" name="Rectangle 11"/>
            <p:cNvSpPr>
              <a:spLocks noChangeArrowheads="1"/>
            </p:cNvSpPr>
            <p:nvPr/>
          </p:nvSpPr>
          <p:spPr bwMode="auto">
            <a:xfrm>
              <a:off x="4694" y="1581"/>
              <a:ext cx="574" cy="524"/>
            </a:xfrm>
            <a:prstGeom prst="rect">
              <a:avLst/>
            </a:prstGeom>
            <a:noFill/>
            <a:ln w="9525">
              <a:noFill/>
              <a:miter lim="800000"/>
              <a:headEnd/>
              <a:tailEnd/>
            </a:ln>
          </p:spPr>
          <p:txBody>
            <a:bodyPr wrap="none" lIns="92075" tIns="46038" rIns="92075" bIns="46038">
              <a:spAutoFit/>
            </a:bodyPr>
            <a:lstStyle/>
            <a:p>
              <a:r>
                <a:rPr lang="en-US" sz="4800">
                  <a:solidFill>
                    <a:schemeClr val="accent1"/>
                  </a:solidFill>
                  <a:latin typeface="Arial Rounded MT Bold" pitchFamily="34" charset="0"/>
                </a:rPr>
                <a:t>Cr</a:t>
              </a:r>
            </a:p>
          </p:txBody>
        </p:sp>
        <p:sp>
          <p:nvSpPr>
            <p:cNvPr id="63500" name="Rectangle 12"/>
            <p:cNvSpPr>
              <a:spLocks noChangeArrowheads="1"/>
            </p:cNvSpPr>
            <p:nvPr/>
          </p:nvSpPr>
          <p:spPr bwMode="auto">
            <a:xfrm>
              <a:off x="4934" y="2045"/>
              <a:ext cx="451" cy="369"/>
            </a:xfrm>
            <a:prstGeom prst="rect">
              <a:avLst/>
            </a:prstGeom>
            <a:noFill/>
            <a:ln w="9525">
              <a:noFill/>
              <a:miter lim="800000"/>
              <a:headEnd/>
              <a:tailEnd/>
            </a:ln>
          </p:spPr>
          <p:txBody>
            <a:bodyPr wrap="none" lIns="92075" tIns="46038" rIns="92075" bIns="46038">
              <a:spAutoFit/>
            </a:bodyPr>
            <a:lstStyle/>
            <a:p>
              <a:r>
                <a:rPr lang="en-US" sz="3200">
                  <a:solidFill>
                    <a:srgbClr val="CC0000"/>
                  </a:solidFill>
                  <a:latin typeface="Arial Rounded MT Bold" pitchFamily="34" charset="0"/>
                </a:rPr>
                <a:t>Pb</a:t>
              </a:r>
            </a:p>
          </p:txBody>
        </p:sp>
      </p:grpSp>
      <p:sp>
        <p:nvSpPr>
          <p:cNvPr id="63497" name="Rectangle 13"/>
          <p:cNvSpPr>
            <a:spLocks noChangeArrowheads="1"/>
          </p:cNvSpPr>
          <p:nvPr/>
        </p:nvSpPr>
        <p:spPr bwMode="auto">
          <a:xfrm>
            <a:off x="6462184" y="90487"/>
            <a:ext cx="1371600" cy="823913"/>
          </a:xfrm>
          <a:prstGeom prst="rect">
            <a:avLst/>
          </a:prstGeom>
          <a:noFill/>
          <a:ln w="9525">
            <a:noFill/>
            <a:miter lim="800000"/>
            <a:headEnd/>
            <a:tailEnd/>
          </a:ln>
        </p:spPr>
        <p:txBody>
          <a:bodyPr wrap="none" lIns="92075" tIns="46038" rIns="92075" bIns="46038">
            <a:spAutoFit/>
          </a:bodyPr>
          <a:lstStyle/>
          <a:p>
            <a:r>
              <a:rPr lang="en-US" sz="4800">
                <a:solidFill>
                  <a:schemeClr val="accent2"/>
                </a:solidFill>
                <a:latin typeface="Arial Rounded MT Bold" pitchFamily="34" charset="0"/>
              </a:rPr>
              <a:t>H</a:t>
            </a:r>
            <a:r>
              <a:rPr lang="en-US" sz="4800" baseline="-25000">
                <a:solidFill>
                  <a:schemeClr val="accent2"/>
                </a:solidFill>
                <a:latin typeface="Arial Rounded MT Bold" pitchFamily="34" charset="0"/>
              </a:rPr>
              <a:t>2</a:t>
            </a:r>
            <a:r>
              <a:rPr lang="en-US" sz="4800">
                <a:solidFill>
                  <a:schemeClr val="accent2"/>
                </a:solidFill>
                <a:latin typeface="Arial Rounded MT Bold" pitchFamily="34" charset="0"/>
              </a:rPr>
              <a:t>O</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6CF472A-ECB9-40AC-B88D-F57303B0E916}"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6</a:t>
            </a:fld>
            <a:endParaRPr lang="en-US"/>
          </a:p>
        </p:txBody>
      </p:sp>
      <p:sp>
        <p:nvSpPr>
          <p:cNvPr id="6" name="Date Placeholder 1"/>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6D2AFEB-FBA9-400E-BAC5-95962562D931}"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EB2AA9-4084-4055-9C28-536A77D1AA43}"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pic>
        <p:nvPicPr>
          <p:cNvPr id="8" name="Picture 1026"/>
          <p:cNvPicPr>
            <a:picLocks noChangeArrowheads="1"/>
          </p:cNvPicPr>
          <p:nvPr/>
        </p:nvPicPr>
        <p:blipFill>
          <a:blip r:embed="rId2" cstate="print">
            <a:lum bright="70000" contrast="-70000"/>
          </a:blip>
          <a:srcRect/>
          <a:stretch>
            <a:fillRect/>
          </a:stretch>
        </p:blipFill>
        <p:spPr bwMode="auto">
          <a:xfrm>
            <a:off x="2971800" y="1600200"/>
            <a:ext cx="2590800" cy="3886200"/>
          </a:xfrm>
          <a:prstGeom prst="rect">
            <a:avLst/>
          </a:prstGeom>
          <a:noFill/>
          <a:ln w="9525">
            <a:noFill/>
            <a:miter lim="800000"/>
            <a:headEnd/>
            <a:tailEnd/>
          </a:ln>
          <a:effectLst/>
        </p:spPr>
      </p:pic>
      <p:sp>
        <p:nvSpPr>
          <p:cNvPr id="9" name="Rectangle 1027"/>
          <p:cNvSpPr>
            <a:spLocks noChangeArrowheads="1"/>
          </p:cNvSpPr>
          <p:nvPr/>
        </p:nvSpPr>
        <p:spPr bwMode="auto">
          <a:xfrm>
            <a:off x="2016539" y="228600"/>
            <a:ext cx="5002973" cy="708528"/>
          </a:xfrm>
          <a:prstGeom prst="rect">
            <a:avLst/>
          </a:prstGeom>
          <a:noFill/>
          <a:ln w="9525">
            <a:noFill/>
            <a:miter lim="800000"/>
            <a:headEnd/>
            <a:tailEnd/>
          </a:ln>
          <a:effectLst/>
        </p:spPr>
        <p:txBody>
          <a:bodyPr wrap="none" lIns="92075" tIns="46038" rIns="92075" bIns="46038">
            <a:spAutoFit/>
          </a:bodyPr>
          <a:lstStyle/>
          <a:p>
            <a:pPr algn="ctr"/>
            <a:r>
              <a:rPr lang="en-US" sz="4000" dirty="0">
                <a:solidFill>
                  <a:schemeClr val="accent1"/>
                </a:solidFill>
                <a:effectLst>
                  <a:outerShdw blurRad="38100" dist="38100" dir="2700000" algn="tl">
                    <a:srgbClr val="C0C0C0"/>
                  </a:outerShdw>
                </a:effectLst>
                <a:latin typeface="Arial Rounded MT Bold" pitchFamily="34" charset="0"/>
              </a:rPr>
              <a:t>SAFETY PROGRAM</a:t>
            </a:r>
          </a:p>
        </p:txBody>
      </p:sp>
      <p:sp>
        <p:nvSpPr>
          <p:cNvPr id="11" name="Rectangle 1030"/>
          <p:cNvSpPr>
            <a:spLocks noChangeArrowheads="1"/>
          </p:cNvSpPr>
          <p:nvPr/>
        </p:nvSpPr>
        <p:spPr bwMode="auto">
          <a:xfrm>
            <a:off x="609600" y="1113604"/>
            <a:ext cx="8229600" cy="6125396"/>
          </a:xfrm>
          <a:prstGeom prst="rect">
            <a:avLst/>
          </a:prstGeom>
          <a:noFill/>
          <a:ln w="9525">
            <a:noFill/>
            <a:miter lim="800000"/>
            <a:headEnd/>
            <a:tailEnd/>
          </a:ln>
          <a:effectLst/>
        </p:spPr>
        <p:txBody>
          <a:bodyPr wrap="square" lIns="92075" tIns="46038" rIns="92075" bIns="46038">
            <a:spAutoFit/>
          </a:bodyPr>
          <a:lstStyle/>
          <a:p>
            <a:r>
              <a:rPr lang="en-US" dirty="0" smtClean="0">
                <a:latin typeface="Arial Rounded MT Bold" pitchFamily="34" charset="0"/>
              </a:rPr>
              <a:t>Training a wholesome safety program</a:t>
            </a:r>
          </a:p>
          <a:p>
            <a:endParaRPr lang="en-US" dirty="0" smtClean="0">
              <a:latin typeface="Arial Rounded MT Bold" pitchFamily="34" charset="0"/>
            </a:endParaRPr>
          </a:p>
          <a:p>
            <a:r>
              <a:rPr lang="en-US" dirty="0" smtClean="0">
                <a:latin typeface="Arial Rounded MT Bold" pitchFamily="34" charset="0"/>
              </a:rPr>
              <a:t>STORAGE OF HAZARDOUS MATERIALS</a:t>
            </a:r>
          </a:p>
          <a:p>
            <a:r>
              <a:rPr lang="en-US" dirty="0" smtClean="0">
                <a:latin typeface="Arial Rounded MT Bold" pitchFamily="34" charset="0"/>
              </a:rPr>
              <a:t>(the chemicals we use)</a:t>
            </a:r>
          </a:p>
          <a:p>
            <a:endParaRPr lang="en-US" dirty="0" smtClean="0">
              <a:latin typeface="Arial Rounded MT Bold" pitchFamily="34" charset="0"/>
            </a:endParaRPr>
          </a:p>
          <a:p>
            <a:r>
              <a:rPr lang="en-US" dirty="0" smtClean="0">
                <a:latin typeface="Arial Rounded MT Bold" pitchFamily="34" charset="0"/>
              </a:rPr>
              <a:t>Practice</a:t>
            </a:r>
            <a:r>
              <a:rPr lang="en-US" sz="3200" dirty="0" smtClean="0"/>
              <a:t> </a:t>
            </a:r>
            <a:r>
              <a:rPr lang="en-US" dirty="0" smtClean="0">
                <a:latin typeface="Arial Rounded MT Bold" pitchFamily="34" charset="0"/>
              </a:rPr>
              <a:t>safe techniques in </a:t>
            </a:r>
          </a:p>
          <a:p>
            <a:r>
              <a:rPr lang="en-US" dirty="0" smtClean="0">
                <a:latin typeface="Arial Rounded MT Bold" pitchFamily="34" charset="0"/>
              </a:rPr>
              <a:t>synthesis and handling</a:t>
            </a:r>
          </a:p>
          <a:p>
            <a:endParaRPr lang="en-US" dirty="0" smtClean="0">
              <a:latin typeface="Arial Rounded MT Bold" pitchFamily="34" charset="0"/>
            </a:endParaRPr>
          </a:p>
          <a:p>
            <a:r>
              <a:rPr lang="en-US" dirty="0" smtClean="0">
                <a:latin typeface="Arial Rounded MT Bold" pitchFamily="34" charset="0"/>
              </a:rPr>
              <a:t>SAFE DISPOSAL OF HAZARDOUS WASTES</a:t>
            </a:r>
          </a:p>
          <a:p>
            <a:endParaRPr lang="en-US" dirty="0" smtClean="0">
              <a:latin typeface="Arial Rounded MT Bold" pitchFamily="34" charset="0"/>
            </a:endParaRPr>
          </a:p>
          <a:p>
            <a:r>
              <a:rPr lang="en-US" dirty="0" smtClean="0">
                <a:latin typeface="Arial Rounded MT Bold" pitchFamily="34" charset="0"/>
              </a:rPr>
              <a:t>DEVISING EMERGENCY PROCEDURES</a:t>
            </a:r>
          </a:p>
          <a:p>
            <a:r>
              <a:rPr lang="en-US" dirty="0" smtClean="0">
                <a:latin typeface="Arial Rounded MT Bold" pitchFamily="34" charset="0"/>
              </a:rPr>
              <a:t>(first aid, fire, earthquake, building evacuation)</a:t>
            </a:r>
          </a:p>
          <a:p>
            <a:endParaRPr lang="en-US" dirty="0" smtClean="0">
              <a:latin typeface="Arial Rounded MT Bold" pitchFamily="34" charset="0"/>
            </a:endParaRPr>
          </a:p>
          <a:p>
            <a:endParaRPr lang="en-US" dirty="0" smtClean="0">
              <a:latin typeface="Arial Rounded MT Bold" pitchFamily="34" charset="0"/>
            </a:endParaRPr>
          </a:p>
          <a:p>
            <a:endParaRPr lang="en-US" dirty="0" smtClean="0">
              <a:latin typeface="Arial Rounded MT Bold" pitchFamily="34" charset="0"/>
            </a:endParaRPr>
          </a:p>
          <a:p>
            <a:endParaRPr lang="en-US" dirty="0">
              <a:latin typeface="Arial Rounded MT Bold" pitchFamily="34" charset="0"/>
            </a:endParaRPr>
          </a:p>
        </p:txBody>
      </p:sp>
      <p:sp>
        <p:nvSpPr>
          <p:cNvPr id="14" name="Text Box 1034"/>
          <p:cNvSpPr txBox="1">
            <a:spLocks noChangeArrowheads="1"/>
          </p:cNvSpPr>
          <p:nvPr/>
        </p:nvSpPr>
        <p:spPr bwMode="auto">
          <a:xfrm>
            <a:off x="685800" y="5867400"/>
            <a:ext cx="184150" cy="457200"/>
          </a:xfrm>
          <a:prstGeom prst="rect">
            <a:avLst/>
          </a:prstGeom>
          <a:noFill/>
          <a:ln w="9525">
            <a:noFill/>
            <a:miter lim="800000"/>
            <a:headEnd/>
            <a:tailEnd/>
          </a:ln>
          <a:effec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1"/>
          <p:cNvSpPr>
            <a:spLocks noGrp="1"/>
          </p:cNvSpPr>
          <p:nvPr>
            <p:ph type="dt" sz="quarter" idx="10"/>
          </p:nvPr>
        </p:nvSpPr>
        <p:spPr/>
        <p:txBody>
          <a:bodyPr/>
          <a:lstStyle/>
          <a:p>
            <a:pPr>
              <a:defRPr/>
            </a:pPr>
            <a:fld id="{2F2EC7C6-D68D-45A3-9097-A594907E9A16}" type="datetime1">
              <a:rPr lang="en-US" smtClean="0"/>
              <a:pPr>
                <a:defRPr/>
              </a:pPr>
              <a:t>3/30/2012</a:t>
            </a:fld>
            <a:endParaRPr lang="en-US"/>
          </a:p>
        </p:txBody>
      </p:sp>
      <p:sp>
        <p:nvSpPr>
          <p:cNvPr id="9" name="Slide Number Placeholder 3"/>
          <p:cNvSpPr>
            <a:spLocks noGrp="1"/>
          </p:cNvSpPr>
          <p:nvPr>
            <p:ph type="sldNum" sz="quarter" idx="12"/>
          </p:nvPr>
        </p:nvSpPr>
        <p:spPr/>
        <p:txBody>
          <a:bodyPr/>
          <a:lstStyle/>
          <a:p>
            <a:pPr>
              <a:defRPr/>
            </a:pPr>
            <a:fld id="{247ADD03-E62C-49B7-8807-DC96B747B840}" type="slidenum">
              <a:rPr lang="en-US"/>
              <a:pPr>
                <a:defRPr/>
              </a:pPr>
              <a:t>60</a:t>
            </a:fld>
            <a:endParaRPr lang="en-US"/>
          </a:p>
        </p:txBody>
      </p:sp>
      <p:sp>
        <p:nvSpPr>
          <p:cNvPr id="112642" name="Rectangle 2"/>
          <p:cNvSpPr>
            <a:spLocks noChangeArrowheads="1"/>
          </p:cNvSpPr>
          <p:nvPr/>
        </p:nvSpPr>
        <p:spPr bwMode="auto">
          <a:xfrm>
            <a:off x="289984" y="852487"/>
            <a:ext cx="4114800" cy="519113"/>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777777"/>
                </a:solidFill>
                <a:effectLst>
                  <a:outerShdw blurRad="38100" dist="38100" dir="2700000" algn="tl">
                    <a:srgbClr val="C0C0C0"/>
                  </a:outerShdw>
                </a:effectLst>
                <a:latin typeface="Arial Rounded MT Bold" pitchFamily="34" charset="0"/>
              </a:rPr>
              <a:t>Solid Chemical Wastes</a:t>
            </a:r>
          </a:p>
        </p:txBody>
      </p:sp>
      <p:sp>
        <p:nvSpPr>
          <p:cNvPr id="64517" name="Rectangle 3"/>
          <p:cNvSpPr>
            <a:spLocks noChangeArrowheads="1"/>
          </p:cNvSpPr>
          <p:nvPr/>
        </p:nvSpPr>
        <p:spPr bwMode="auto">
          <a:xfrm>
            <a:off x="366184" y="1508522"/>
            <a:ext cx="6136216" cy="1939635"/>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Solid chemical wastes should be collected in </a:t>
            </a:r>
          </a:p>
          <a:p>
            <a:r>
              <a:rPr lang="en-US">
                <a:latin typeface="Arial Rounded MT Bold" pitchFamily="34" charset="0"/>
              </a:rPr>
              <a:t>separate wide mouth containers, different from </a:t>
            </a:r>
          </a:p>
          <a:p>
            <a:r>
              <a:rPr lang="en-US">
                <a:latin typeface="Arial Rounded MT Bold" pitchFamily="34" charset="0"/>
              </a:rPr>
              <a:t>the liquid containers.</a:t>
            </a:r>
          </a:p>
        </p:txBody>
      </p:sp>
      <p:sp>
        <p:nvSpPr>
          <p:cNvPr id="64518" name="Rectangle 4"/>
          <p:cNvSpPr>
            <a:spLocks noChangeArrowheads="1"/>
          </p:cNvSpPr>
          <p:nvPr/>
        </p:nvSpPr>
        <p:spPr bwMode="auto">
          <a:xfrm>
            <a:off x="1" y="4057650"/>
            <a:ext cx="8777817" cy="831639"/>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Halogenated compounds and heavy metal solid</a:t>
            </a:r>
          </a:p>
          <a:p>
            <a:r>
              <a:rPr lang="en-US">
                <a:latin typeface="Arial Rounded MT Bold" pitchFamily="34" charset="0"/>
              </a:rPr>
              <a:t>wastes should be separated.</a:t>
            </a:r>
          </a:p>
        </p:txBody>
      </p:sp>
      <p:sp>
        <p:nvSpPr>
          <p:cNvPr id="112646" name="Rectangle 6"/>
          <p:cNvSpPr>
            <a:spLocks noChangeArrowheads="1"/>
          </p:cNvSpPr>
          <p:nvPr/>
        </p:nvSpPr>
        <p:spPr bwMode="auto">
          <a:xfrm>
            <a:off x="5395384" y="90487"/>
            <a:ext cx="955390" cy="831639"/>
          </a:xfrm>
          <a:prstGeom prst="rect">
            <a:avLst/>
          </a:prstGeom>
          <a:noFill/>
          <a:ln w="9525">
            <a:noFill/>
            <a:miter lim="800000"/>
            <a:headEnd/>
            <a:tailEnd/>
          </a:ln>
          <a:effectLst/>
        </p:spPr>
        <p:txBody>
          <a:bodyPr wrap="none" lIns="92075" tIns="46038" rIns="92075" bIns="46038">
            <a:spAutoFit/>
          </a:bodyPr>
          <a:lstStyle/>
          <a:p>
            <a:pPr>
              <a:defRPr/>
            </a:pPr>
            <a:r>
              <a:rPr lang="en-US" sz="4800">
                <a:solidFill>
                  <a:schemeClr val="folHlink"/>
                </a:solidFill>
                <a:effectLst>
                  <a:outerShdw blurRad="38100" dist="38100" dir="2700000" algn="tl">
                    <a:srgbClr val="C0C0C0"/>
                  </a:outerShdw>
                </a:effectLst>
                <a:latin typeface="Arial Rounded MT Bold" pitchFamily="34" charset="0"/>
              </a:rPr>
              <a:t>Zn</a:t>
            </a:r>
          </a:p>
        </p:txBody>
      </p:sp>
      <p:sp>
        <p:nvSpPr>
          <p:cNvPr id="112647" name="Rectangle 7"/>
          <p:cNvSpPr>
            <a:spLocks noChangeArrowheads="1"/>
          </p:cNvSpPr>
          <p:nvPr/>
        </p:nvSpPr>
        <p:spPr bwMode="auto">
          <a:xfrm>
            <a:off x="6233584" y="471487"/>
            <a:ext cx="2160848" cy="831639"/>
          </a:xfrm>
          <a:prstGeom prst="rect">
            <a:avLst/>
          </a:prstGeom>
          <a:noFill/>
          <a:ln w="9525">
            <a:noFill/>
            <a:miter lim="800000"/>
            <a:headEnd/>
            <a:tailEnd/>
          </a:ln>
          <a:effectLst/>
        </p:spPr>
        <p:txBody>
          <a:bodyPr wrap="none" lIns="92075" tIns="46038" rIns="92075" bIns="46038">
            <a:spAutoFit/>
          </a:bodyPr>
          <a:lstStyle/>
          <a:p>
            <a:pPr>
              <a:defRPr/>
            </a:pPr>
            <a:r>
              <a:rPr lang="en-US" sz="4800">
                <a:solidFill>
                  <a:schemeClr val="accent1"/>
                </a:solidFill>
                <a:effectLst>
                  <a:outerShdw blurRad="38100" dist="38100" dir="2700000" algn="tl">
                    <a:srgbClr val="C0C0C0"/>
                  </a:outerShdw>
                </a:effectLst>
                <a:latin typeface="Arial Rounded MT Bold" pitchFamily="34" charset="0"/>
              </a:rPr>
              <a:t>NaSO</a:t>
            </a:r>
            <a:r>
              <a:rPr lang="en-US" sz="4800" baseline="-25000">
                <a:solidFill>
                  <a:schemeClr val="accent1"/>
                </a:solidFill>
                <a:effectLst>
                  <a:outerShdw blurRad="38100" dist="38100" dir="2700000" algn="tl">
                    <a:srgbClr val="C0C0C0"/>
                  </a:outerShdw>
                </a:effectLst>
                <a:latin typeface="Arial Rounded MT Bold" pitchFamily="34" charset="0"/>
              </a:rPr>
              <a:t>4</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Date Placeholder 1"/>
          <p:cNvSpPr>
            <a:spLocks noGrp="1"/>
          </p:cNvSpPr>
          <p:nvPr>
            <p:ph type="dt" sz="quarter" idx="10"/>
          </p:nvPr>
        </p:nvSpPr>
        <p:spPr/>
        <p:txBody>
          <a:bodyPr/>
          <a:lstStyle/>
          <a:p>
            <a:pPr>
              <a:defRPr/>
            </a:pPr>
            <a:fld id="{DC7F9D1B-7221-486D-A800-29642FE45D0F}" type="datetime1">
              <a:rPr lang="en-US" smtClean="0"/>
              <a:pPr>
                <a:defRPr/>
              </a:pPr>
              <a:t>3/30/2012</a:t>
            </a:fld>
            <a:endParaRPr lang="en-US"/>
          </a:p>
        </p:txBody>
      </p:sp>
      <p:sp>
        <p:nvSpPr>
          <p:cNvPr id="11" name="Slide Number Placeholder 3"/>
          <p:cNvSpPr>
            <a:spLocks noGrp="1"/>
          </p:cNvSpPr>
          <p:nvPr>
            <p:ph type="sldNum" sz="quarter" idx="12"/>
          </p:nvPr>
        </p:nvSpPr>
        <p:spPr/>
        <p:txBody>
          <a:bodyPr/>
          <a:lstStyle/>
          <a:p>
            <a:pPr>
              <a:defRPr/>
            </a:pPr>
            <a:fld id="{6AAE6C68-35CF-47DA-831C-189EEAB0170C}" type="slidenum">
              <a:rPr lang="en-US"/>
              <a:pPr>
                <a:defRPr/>
              </a:pPr>
              <a:t>61</a:t>
            </a:fld>
            <a:endParaRPr lang="en-US"/>
          </a:p>
        </p:txBody>
      </p:sp>
      <p:sp>
        <p:nvSpPr>
          <p:cNvPr id="114690" name="Rectangle 2"/>
          <p:cNvSpPr>
            <a:spLocks noChangeArrowheads="1"/>
          </p:cNvSpPr>
          <p:nvPr/>
        </p:nvSpPr>
        <p:spPr bwMode="auto">
          <a:xfrm>
            <a:off x="289985" y="166687"/>
            <a:ext cx="6529916" cy="519113"/>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00CC99"/>
                </a:solidFill>
                <a:effectLst>
                  <a:outerShdw blurRad="38100" dist="38100" dir="2700000" algn="tl">
                    <a:srgbClr val="C0C0C0"/>
                  </a:outerShdw>
                </a:effectLst>
                <a:latin typeface="Arial Rounded MT Bold" pitchFamily="34" charset="0"/>
              </a:rPr>
              <a:t>Trash (Non-Hazardous Solid Wastes)</a:t>
            </a:r>
          </a:p>
        </p:txBody>
      </p:sp>
      <p:sp>
        <p:nvSpPr>
          <p:cNvPr id="65541" name="Rectangle 3"/>
          <p:cNvSpPr>
            <a:spLocks noChangeArrowheads="1"/>
          </p:cNvSpPr>
          <p:nvPr/>
        </p:nvSpPr>
        <p:spPr bwMode="auto">
          <a:xfrm>
            <a:off x="366184" y="898923"/>
            <a:ext cx="8066616" cy="831639"/>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Paper, corks, tea leaves, and other non-hazardous </a:t>
            </a:r>
          </a:p>
          <a:p>
            <a:r>
              <a:rPr lang="en-US">
                <a:latin typeface="Arial Rounded MT Bold" pitchFamily="34" charset="0"/>
              </a:rPr>
              <a:t>substances may be placed in the trash containers.</a:t>
            </a:r>
          </a:p>
        </p:txBody>
      </p:sp>
      <p:sp>
        <p:nvSpPr>
          <p:cNvPr id="114692" name="Rectangle 4"/>
          <p:cNvSpPr>
            <a:spLocks noChangeArrowheads="1"/>
          </p:cNvSpPr>
          <p:nvPr/>
        </p:nvSpPr>
        <p:spPr bwMode="auto">
          <a:xfrm>
            <a:off x="508001" y="3086100"/>
            <a:ext cx="3661900" cy="523862"/>
          </a:xfrm>
          <a:prstGeom prst="rect">
            <a:avLst/>
          </a:prstGeom>
          <a:noFill/>
          <a:ln w="9525">
            <a:noFill/>
            <a:miter lim="800000"/>
            <a:headEnd/>
            <a:tailEnd/>
          </a:ln>
          <a:effectLst/>
        </p:spPr>
        <p:txBody>
          <a:bodyPr wrap="none" lIns="92075" tIns="46038" rIns="92075" bIns="46038">
            <a:spAutoFit/>
          </a:bodyPr>
          <a:lstStyle/>
          <a:p>
            <a:pPr>
              <a:defRPr/>
            </a:pPr>
            <a:r>
              <a:rPr lang="en-US" sz="2800">
                <a:solidFill>
                  <a:srgbClr val="FF0066"/>
                </a:solidFill>
                <a:effectLst>
                  <a:outerShdw blurRad="38100" dist="38100" dir="2700000" algn="tl">
                    <a:srgbClr val="C0C0C0"/>
                  </a:outerShdw>
                </a:effectLst>
                <a:latin typeface="Arial Rounded MT Bold" pitchFamily="34" charset="0"/>
              </a:rPr>
              <a:t>Broken Glass Waste</a:t>
            </a:r>
          </a:p>
        </p:txBody>
      </p:sp>
      <p:sp>
        <p:nvSpPr>
          <p:cNvPr id="65543" name="Rectangle 5"/>
          <p:cNvSpPr>
            <a:spLocks noChangeArrowheads="1"/>
          </p:cNvSpPr>
          <p:nvPr/>
        </p:nvSpPr>
        <p:spPr bwMode="auto">
          <a:xfrm>
            <a:off x="406400" y="3657601"/>
            <a:ext cx="7924800" cy="1200971"/>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Any glass or broken glass waste must be placed in the </a:t>
            </a:r>
          </a:p>
          <a:p>
            <a:r>
              <a:rPr lang="en-US">
                <a:latin typeface="Arial Rounded MT Bold" pitchFamily="34" charset="0"/>
              </a:rPr>
              <a:t>special cardboard box containers provided. </a:t>
            </a:r>
          </a:p>
        </p:txBody>
      </p:sp>
      <p:sp>
        <p:nvSpPr>
          <p:cNvPr id="65544" name="Rectangle 6"/>
          <p:cNvSpPr>
            <a:spLocks noChangeArrowheads="1"/>
          </p:cNvSpPr>
          <p:nvPr/>
        </p:nvSpPr>
        <p:spPr bwMode="auto">
          <a:xfrm>
            <a:off x="304800" y="4800600"/>
            <a:ext cx="8128000" cy="462307"/>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Do not place paper or garbage in these containers.</a:t>
            </a:r>
          </a:p>
        </p:txBody>
      </p:sp>
      <p:sp>
        <p:nvSpPr>
          <p:cNvPr id="65545" name="Rectangle 7"/>
          <p:cNvSpPr>
            <a:spLocks noChangeArrowheads="1"/>
          </p:cNvSpPr>
          <p:nvPr/>
        </p:nvSpPr>
        <p:spPr bwMode="auto">
          <a:xfrm>
            <a:off x="406401" y="5429251"/>
            <a:ext cx="7651751" cy="1200971"/>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Do not pick up broken glass with your fingers. Use a dust pan and broom located in a marked</a:t>
            </a:r>
          </a:p>
          <a:p>
            <a:r>
              <a:rPr lang="en-US">
                <a:latin typeface="Arial Rounded MT Bold" pitchFamily="34" charset="0"/>
              </a:rPr>
              <a:t>cabinet.</a:t>
            </a:r>
          </a:p>
        </p:txBody>
      </p:sp>
      <p:sp>
        <p:nvSpPr>
          <p:cNvPr id="65546" name="Rectangle 8"/>
          <p:cNvSpPr>
            <a:spLocks noChangeArrowheads="1"/>
          </p:cNvSpPr>
          <p:nvPr/>
        </p:nvSpPr>
        <p:spPr bwMode="auto">
          <a:xfrm>
            <a:off x="304800" y="2000250"/>
            <a:ext cx="7823200" cy="1200971"/>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Do not, however, place any glass ( </a:t>
            </a:r>
            <a:r>
              <a:rPr lang="en-US" i="1">
                <a:latin typeface="Arial Rounded MT Bold" pitchFamily="34" charset="0"/>
              </a:rPr>
              <a:t>broken or not  </a:t>
            </a:r>
            <a:r>
              <a:rPr lang="en-US">
                <a:latin typeface="Arial Rounded MT Bold" pitchFamily="34" charset="0"/>
              </a:rPr>
              <a:t>) in</a:t>
            </a:r>
          </a:p>
          <a:p>
            <a:r>
              <a:rPr lang="en-US">
                <a:latin typeface="Arial Rounded MT Bold" pitchFamily="34" charset="0"/>
              </a:rPr>
              <a:t>the trash containers.</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BC3D02B-072C-439E-ADEC-FCD122566BF1}"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6DC9D332-AC1F-490D-AE66-B0D1249699B3}" type="slidenum">
              <a:rPr lang="en-US"/>
              <a:pPr>
                <a:defRPr/>
              </a:pPr>
              <a:t>62</a:t>
            </a:fld>
            <a:endParaRPr lang="en-US"/>
          </a:p>
        </p:txBody>
      </p:sp>
      <p:sp>
        <p:nvSpPr>
          <p:cNvPr id="66564" name="Rectangle 2"/>
          <p:cNvSpPr>
            <a:spLocks noGrp="1" noChangeArrowheads="1"/>
          </p:cNvSpPr>
          <p:nvPr>
            <p:ph type="title"/>
          </p:nvPr>
        </p:nvSpPr>
        <p:spPr>
          <a:xfrm>
            <a:off x="711200" y="0"/>
            <a:ext cx="7772400" cy="1143000"/>
          </a:xfrm>
        </p:spPr>
        <p:txBody>
          <a:bodyPr/>
          <a:lstStyle/>
          <a:p>
            <a:r>
              <a:rPr lang="en-US" smtClean="0"/>
              <a:t>Destroy before disposal</a:t>
            </a:r>
          </a:p>
        </p:txBody>
      </p:sp>
      <p:sp>
        <p:nvSpPr>
          <p:cNvPr id="66565" name="Rectangle 3"/>
          <p:cNvSpPr>
            <a:spLocks noGrp="1" noChangeArrowheads="1"/>
          </p:cNvSpPr>
          <p:nvPr>
            <p:ph type="body" idx="1"/>
          </p:nvPr>
        </p:nvSpPr>
        <p:spPr>
          <a:xfrm>
            <a:off x="812800" y="800100"/>
            <a:ext cx="7772400" cy="5772150"/>
          </a:xfrm>
        </p:spPr>
        <p:txBody>
          <a:bodyPr/>
          <a:lstStyle/>
          <a:p>
            <a:pPr lvl="2">
              <a:lnSpc>
                <a:spcPct val="80000"/>
              </a:lnSpc>
              <a:spcAft>
                <a:spcPts val="1200"/>
              </a:spcAft>
            </a:pPr>
            <a:endParaRPr lang="en-US" dirty="0" smtClean="0">
              <a:latin typeface="Univers" pitchFamily="34" charset="0"/>
            </a:endParaRPr>
          </a:p>
          <a:p>
            <a:pPr lvl="2">
              <a:lnSpc>
                <a:spcPct val="80000"/>
              </a:lnSpc>
            </a:pPr>
            <a:r>
              <a:rPr lang="en-US" sz="1600" dirty="0" smtClean="0">
                <a:latin typeface="Arial Rounded MT Bold" pitchFamily="34" charset="0"/>
              </a:rPr>
              <a:t>-</a:t>
            </a:r>
            <a:r>
              <a:rPr lang="en-US" sz="1600" dirty="0" smtClean="0">
                <a:latin typeface="Arial Rounded MT Bold" pitchFamily="34" charset="0"/>
              </a:rPr>
              <a:t>	Alkyl </a:t>
            </a:r>
            <a:r>
              <a:rPr lang="en-US" sz="1600" dirty="0" err="1" smtClean="0">
                <a:latin typeface="Arial Rounded MT Bold" pitchFamily="34" charset="0"/>
              </a:rPr>
              <a:t>boranes</a:t>
            </a:r>
            <a:endParaRPr lang="en-US" sz="1600" dirty="0" smtClean="0">
              <a:latin typeface="Arial Rounded MT Bold" pitchFamily="34" charset="0"/>
            </a:endParaRPr>
          </a:p>
          <a:p>
            <a:pPr lvl="2">
              <a:lnSpc>
                <a:spcPct val="80000"/>
              </a:lnSpc>
            </a:pPr>
            <a:r>
              <a:rPr lang="en-US" sz="1600" dirty="0" smtClean="0">
                <a:latin typeface="Arial Rounded MT Bold" pitchFamily="34" charset="0"/>
              </a:rPr>
              <a:t>-	Aluminum Alkynes</a:t>
            </a:r>
          </a:p>
          <a:p>
            <a:pPr lvl="2">
              <a:lnSpc>
                <a:spcPct val="80000"/>
              </a:lnSpc>
            </a:pPr>
            <a:r>
              <a:rPr lang="en-US" sz="1600" dirty="0" smtClean="0">
                <a:latin typeface="Arial Rounded MT Bold" pitchFamily="34" charset="0"/>
              </a:rPr>
              <a:t>-	Ammonium Nitrate</a:t>
            </a:r>
          </a:p>
          <a:p>
            <a:pPr lvl="2">
              <a:lnSpc>
                <a:spcPct val="80000"/>
              </a:lnSpc>
            </a:pPr>
            <a:r>
              <a:rPr lang="en-US" sz="1600" dirty="0" smtClean="0">
                <a:latin typeface="Arial Rounded MT Bold" pitchFamily="34" charset="0"/>
              </a:rPr>
              <a:t>-	</a:t>
            </a:r>
            <a:r>
              <a:rPr lang="en-US" sz="1600" dirty="0" err="1" smtClean="0">
                <a:latin typeface="Arial Rounded MT Bold" pitchFamily="34" charset="0"/>
              </a:rPr>
              <a:t>Benzoyl</a:t>
            </a:r>
            <a:r>
              <a:rPr lang="en-US" sz="1600" dirty="0" smtClean="0">
                <a:latin typeface="Arial Rounded MT Bold" pitchFamily="34" charset="0"/>
              </a:rPr>
              <a:t> Peroxide</a:t>
            </a:r>
          </a:p>
          <a:p>
            <a:pPr lvl="2">
              <a:lnSpc>
                <a:spcPct val="80000"/>
              </a:lnSpc>
            </a:pPr>
            <a:r>
              <a:rPr lang="en-US" sz="1600" dirty="0" smtClean="0">
                <a:latin typeface="Arial Rounded MT Bold" pitchFamily="34" charset="0"/>
              </a:rPr>
              <a:t>-	Calcium Carbide</a:t>
            </a:r>
          </a:p>
          <a:p>
            <a:pPr lvl="2">
              <a:lnSpc>
                <a:spcPct val="80000"/>
              </a:lnSpc>
            </a:pPr>
            <a:r>
              <a:rPr lang="en-US" sz="1600" dirty="0" smtClean="0">
                <a:latin typeface="Arial Rounded MT Bold" pitchFamily="34" charset="0"/>
              </a:rPr>
              <a:t>-	Chromic Acid</a:t>
            </a:r>
          </a:p>
          <a:p>
            <a:pPr lvl="2">
              <a:lnSpc>
                <a:spcPct val="80000"/>
              </a:lnSpc>
            </a:pPr>
            <a:r>
              <a:rPr lang="en-US" sz="1600" dirty="0" smtClean="0">
                <a:latin typeface="Arial Rounded MT Bold" pitchFamily="34" charset="0"/>
              </a:rPr>
              <a:t>-	Cyanides</a:t>
            </a:r>
          </a:p>
          <a:p>
            <a:pPr lvl="2">
              <a:lnSpc>
                <a:spcPct val="80000"/>
              </a:lnSpc>
            </a:pPr>
            <a:r>
              <a:rPr lang="en-US" sz="1600" dirty="0" smtClean="0">
                <a:latin typeface="Arial Rounded MT Bold" pitchFamily="34" charset="0"/>
              </a:rPr>
              <a:t>-	Ethers</a:t>
            </a:r>
          </a:p>
          <a:p>
            <a:pPr lvl="2">
              <a:lnSpc>
                <a:spcPct val="80000"/>
              </a:lnSpc>
            </a:pPr>
            <a:r>
              <a:rPr lang="en-US" sz="1600" dirty="0" smtClean="0">
                <a:latin typeface="Arial Rounded MT Bold" pitchFamily="34" charset="0"/>
              </a:rPr>
              <a:t>-	Grignard Reagents</a:t>
            </a:r>
          </a:p>
          <a:p>
            <a:pPr lvl="2">
              <a:lnSpc>
                <a:spcPct val="80000"/>
              </a:lnSpc>
            </a:pPr>
            <a:r>
              <a:rPr lang="en-US" sz="1600" dirty="0" smtClean="0">
                <a:latin typeface="Arial Rounded MT Bold" pitchFamily="34" charset="0"/>
              </a:rPr>
              <a:t>-	Hydrogen Peroxide</a:t>
            </a:r>
          </a:p>
          <a:p>
            <a:pPr lvl="2">
              <a:lnSpc>
                <a:spcPct val="80000"/>
              </a:lnSpc>
            </a:pPr>
            <a:r>
              <a:rPr lang="en-US" sz="1600" dirty="0" smtClean="0">
                <a:latin typeface="Arial Rounded MT Bold" pitchFamily="34" charset="0"/>
              </a:rPr>
              <a:t>-	Iron Sulfide</a:t>
            </a:r>
          </a:p>
          <a:p>
            <a:pPr lvl="2">
              <a:lnSpc>
                <a:spcPct val="80000"/>
              </a:lnSpc>
            </a:pPr>
            <a:r>
              <a:rPr lang="en-US" sz="1600" dirty="0" smtClean="0">
                <a:latin typeface="Arial Rounded MT Bold" pitchFamily="34" charset="0"/>
              </a:rPr>
              <a:t>-	Metal Alkyls</a:t>
            </a:r>
          </a:p>
          <a:p>
            <a:pPr lvl="2">
              <a:lnSpc>
                <a:spcPct val="80000"/>
              </a:lnSpc>
            </a:pPr>
            <a:r>
              <a:rPr lang="en-US" sz="1600" dirty="0" smtClean="0">
                <a:latin typeface="Arial Rounded MT Bold" pitchFamily="34" charset="0"/>
              </a:rPr>
              <a:t>-	Metal Hydrides</a:t>
            </a:r>
          </a:p>
          <a:p>
            <a:pPr lvl="2">
              <a:lnSpc>
                <a:spcPct val="80000"/>
              </a:lnSpc>
            </a:pPr>
            <a:r>
              <a:rPr lang="en-US" sz="1600" dirty="0" smtClean="0">
                <a:latin typeface="Arial Rounded MT Bold" pitchFamily="34" charset="0"/>
              </a:rPr>
              <a:t>-	</a:t>
            </a:r>
            <a:r>
              <a:rPr lang="en-US" sz="1600" dirty="0" err="1" smtClean="0">
                <a:latin typeface="Arial Rounded MT Bold" pitchFamily="34" charset="0"/>
              </a:rPr>
              <a:t>Peracetic</a:t>
            </a:r>
            <a:r>
              <a:rPr lang="en-US" sz="1600" dirty="0" smtClean="0">
                <a:latin typeface="Arial Rounded MT Bold" pitchFamily="34" charset="0"/>
              </a:rPr>
              <a:t> Acid Solution</a:t>
            </a:r>
          </a:p>
          <a:p>
            <a:pPr lvl="2">
              <a:lnSpc>
                <a:spcPct val="80000"/>
              </a:lnSpc>
            </a:pPr>
            <a:r>
              <a:rPr lang="en-US" sz="1600" dirty="0" smtClean="0">
                <a:latin typeface="Arial Rounded MT Bold" pitchFamily="34" charset="0"/>
              </a:rPr>
              <a:t>-	Peroxide Forming Compounds</a:t>
            </a:r>
          </a:p>
          <a:p>
            <a:pPr lvl="2">
              <a:lnSpc>
                <a:spcPct val="80000"/>
              </a:lnSpc>
            </a:pPr>
            <a:r>
              <a:rPr lang="en-US" sz="1600" dirty="0" smtClean="0">
                <a:latin typeface="Arial Rounded MT Bold" pitchFamily="34" charset="0"/>
              </a:rPr>
              <a:t>-	Picric Acid</a:t>
            </a:r>
          </a:p>
          <a:p>
            <a:pPr lvl="2">
              <a:lnSpc>
                <a:spcPct val="80000"/>
              </a:lnSpc>
            </a:pPr>
            <a:r>
              <a:rPr lang="en-US" sz="1600" dirty="0" smtClean="0">
                <a:latin typeface="Arial Rounded MT Bold" pitchFamily="34" charset="0"/>
              </a:rPr>
              <a:t>-	Sulfides</a:t>
            </a:r>
          </a:p>
          <a:p>
            <a:pPr lvl="2">
              <a:lnSpc>
                <a:spcPct val="80000"/>
              </a:lnSpc>
              <a:spcAft>
                <a:spcPts val="1200"/>
              </a:spcAft>
            </a:pPr>
            <a:r>
              <a:rPr lang="en-US" sz="1600" dirty="0" smtClean="0">
                <a:latin typeface="Arial Rounded MT Bold" pitchFamily="34" charset="0"/>
              </a:rPr>
              <a:t>-	Water reactive metals (Lithium, Potassium, Sodium</a:t>
            </a:r>
            <a:r>
              <a:rPr lang="en-US" sz="1600" smtClean="0">
                <a:latin typeface="Arial Rounded MT Bold" pitchFamily="34" charset="0"/>
              </a:rPr>
              <a:t>, </a:t>
            </a:r>
            <a:r>
              <a:rPr lang="en-US" sz="1600" smtClean="0">
                <a:latin typeface="Arial Rounded MT Bold" pitchFamily="34" charset="0"/>
              </a:rPr>
              <a:t>	Cesium</a:t>
            </a:r>
            <a:r>
              <a:rPr lang="en-US" sz="1600" dirty="0" smtClean="0">
                <a:latin typeface="Arial Rounded MT Bold" pitchFamily="34" charset="0"/>
              </a:rPr>
              <a:t>)</a:t>
            </a:r>
          </a:p>
          <a:p>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51BC214-5EF9-4B79-84A3-894817303175}"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D6BBF4CF-A942-426F-818D-122CCB67E193}" type="slidenum">
              <a:rPr lang="en-US"/>
              <a:pPr>
                <a:defRPr/>
              </a:pPr>
              <a:t>63</a:t>
            </a:fld>
            <a:endParaRPr lang="en-US"/>
          </a:p>
        </p:txBody>
      </p:sp>
      <p:sp>
        <p:nvSpPr>
          <p:cNvPr id="67588" name="Rectangle 2"/>
          <p:cNvSpPr>
            <a:spLocks noGrp="1" noChangeArrowheads="1"/>
          </p:cNvSpPr>
          <p:nvPr>
            <p:ph type="title"/>
          </p:nvPr>
        </p:nvSpPr>
        <p:spPr/>
        <p:txBody>
          <a:bodyPr/>
          <a:lstStyle/>
          <a:p>
            <a:r>
              <a:rPr lang="en-US" b="1" smtClean="0"/>
              <a:t>UNKNOWN WASTES</a:t>
            </a:r>
          </a:p>
        </p:txBody>
      </p:sp>
      <p:sp>
        <p:nvSpPr>
          <p:cNvPr id="67589" name="Rectangle 3"/>
          <p:cNvSpPr>
            <a:spLocks noGrp="1" noChangeArrowheads="1"/>
          </p:cNvSpPr>
          <p:nvPr>
            <p:ph type="body" idx="1"/>
          </p:nvPr>
        </p:nvSpPr>
        <p:spPr/>
        <p:txBody>
          <a:bodyPr/>
          <a:lstStyle/>
          <a:p>
            <a:r>
              <a:rPr lang="en-US" smtClean="0"/>
              <a:t>Identify the contents by asking other researchers if they produced the material or know who did. </a:t>
            </a:r>
          </a:p>
          <a:p>
            <a:r>
              <a:rPr lang="en-US" smtClean="0"/>
              <a:t>If the original researcher cannot be found, ...contact the group leader.</a:t>
            </a:r>
          </a:p>
          <a:p>
            <a:r>
              <a:rPr lang="en-US" smtClean="0"/>
              <a:t>If your efforts at identifying the waste are unsuccessful, the contents will have to be disposed at a significant cost!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quarter" idx="10"/>
          </p:nvPr>
        </p:nvSpPr>
        <p:spPr/>
        <p:txBody>
          <a:bodyPr/>
          <a:lstStyle/>
          <a:p>
            <a:pPr>
              <a:defRPr/>
            </a:pPr>
            <a:fld id="{D3923205-8410-421E-B3DD-F9E9A046730D}" type="datetime1">
              <a:rPr lang="en-US" smtClean="0"/>
              <a:pPr>
                <a:defRPr/>
              </a:pPr>
              <a:t>3/30/2012</a:t>
            </a:fld>
            <a:endParaRPr lang="en-US"/>
          </a:p>
        </p:txBody>
      </p:sp>
      <p:sp>
        <p:nvSpPr>
          <p:cNvPr id="11" name="Slide Number Placeholder 3"/>
          <p:cNvSpPr>
            <a:spLocks noGrp="1"/>
          </p:cNvSpPr>
          <p:nvPr>
            <p:ph type="sldNum" sz="quarter" idx="12"/>
          </p:nvPr>
        </p:nvSpPr>
        <p:spPr/>
        <p:txBody>
          <a:bodyPr/>
          <a:lstStyle/>
          <a:p>
            <a:pPr>
              <a:defRPr/>
            </a:pPr>
            <a:fld id="{548D4B9C-D15A-4681-8F8D-F895567940AB}" type="slidenum">
              <a:rPr lang="en-US"/>
              <a:pPr>
                <a:defRPr/>
              </a:pPr>
              <a:t>64</a:t>
            </a:fld>
            <a:endParaRPr lang="en-US"/>
          </a:p>
        </p:txBody>
      </p:sp>
      <p:sp>
        <p:nvSpPr>
          <p:cNvPr id="128004" name="Rectangle 1028"/>
          <p:cNvSpPr>
            <a:spLocks noChangeArrowheads="1"/>
          </p:cNvSpPr>
          <p:nvPr/>
        </p:nvSpPr>
        <p:spPr bwMode="auto">
          <a:xfrm>
            <a:off x="203201" y="114300"/>
            <a:ext cx="8777817" cy="585418"/>
          </a:xfrm>
          <a:prstGeom prst="rect">
            <a:avLst/>
          </a:prstGeom>
          <a:noFill/>
          <a:ln w="9525">
            <a:noFill/>
            <a:miter lim="800000"/>
            <a:headEnd/>
            <a:tailEnd/>
          </a:ln>
          <a:effectLst/>
        </p:spPr>
        <p:txBody>
          <a:bodyPr lIns="92075" tIns="46038" rIns="92075" bIns="46038">
            <a:spAutoFit/>
          </a:bodyPr>
          <a:lstStyle/>
          <a:p>
            <a:pPr>
              <a:defRPr/>
            </a:pPr>
            <a:r>
              <a:rPr lang="en-US" sz="3200" dirty="0">
                <a:solidFill>
                  <a:srgbClr val="00CC99"/>
                </a:solidFill>
                <a:effectLst>
                  <a:outerShdw blurRad="38100" dist="38100" dir="2700000" algn="tl">
                    <a:srgbClr val="C0C0C0"/>
                  </a:outerShdw>
                </a:effectLst>
                <a:latin typeface="Arial Rounded MT Bold" pitchFamily="34" charset="0"/>
              </a:rPr>
              <a:t>AVOID CONTAMINATION OF CHEMICALS</a:t>
            </a:r>
          </a:p>
        </p:txBody>
      </p:sp>
      <p:sp>
        <p:nvSpPr>
          <p:cNvPr id="12" name="Rectangle 1027"/>
          <p:cNvSpPr>
            <a:spLocks noChangeArrowheads="1"/>
          </p:cNvSpPr>
          <p:nvPr/>
        </p:nvSpPr>
        <p:spPr bwMode="auto">
          <a:xfrm>
            <a:off x="381000" y="1539875"/>
            <a:ext cx="7848600" cy="1812925"/>
          </a:xfrm>
          <a:prstGeom prst="rect">
            <a:avLst/>
          </a:prstGeom>
          <a:solidFill>
            <a:srgbClr val="FFFF00">
              <a:alpha val="50000"/>
            </a:srgbClr>
          </a:solidFill>
          <a:ln w="12700">
            <a:solidFill>
              <a:schemeClr val="tx1"/>
            </a:solidFill>
            <a:miter lim="800000"/>
            <a:headEnd/>
            <a:tailEnd/>
          </a:ln>
          <a:effectLst/>
        </p:spPr>
        <p:txBody>
          <a:bodyPr wrap="none" anchor="ctr"/>
          <a:lstStyle/>
          <a:p>
            <a:endParaRPr lang="en-US"/>
          </a:p>
        </p:txBody>
      </p:sp>
      <p:sp>
        <p:nvSpPr>
          <p:cNvPr id="14" name="Rectangle 1029"/>
          <p:cNvSpPr>
            <a:spLocks noChangeArrowheads="1"/>
          </p:cNvSpPr>
          <p:nvPr/>
        </p:nvSpPr>
        <p:spPr bwMode="auto">
          <a:xfrm>
            <a:off x="609600" y="1706563"/>
            <a:ext cx="7467600"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Do not put chemicals back </a:t>
            </a:r>
            <a:r>
              <a:rPr lang="en-US" dirty="0" smtClean="0">
                <a:latin typeface="Arial Rounded MT Bold" pitchFamily="34" charset="0"/>
              </a:rPr>
              <a:t>into reagent </a:t>
            </a:r>
            <a:r>
              <a:rPr lang="en-US" dirty="0">
                <a:latin typeface="Arial Rounded MT Bold" pitchFamily="34" charset="0"/>
              </a:rPr>
              <a:t>bottles</a:t>
            </a:r>
            <a:r>
              <a:rPr lang="en-US" dirty="0" smtClean="0">
                <a:latin typeface="Arial Rounded MT Bold" pitchFamily="34" charset="0"/>
              </a:rPr>
              <a:t>.</a:t>
            </a:r>
          </a:p>
          <a:p>
            <a:r>
              <a:rPr lang="en-US" dirty="0" smtClean="0">
                <a:latin typeface="Arial Rounded MT Bold" pitchFamily="34" charset="0"/>
              </a:rPr>
              <a:t>		</a:t>
            </a:r>
            <a:r>
              <a:rPr lang="en-US" dirty="0" smtClean="0">
                <a:solidFill>
                  <a:srgbClr val="FF3300"/>
                </a:solidFill>
                <a:latin typeface="Arial Rounded MT Bold" pitchFamily="34" charset="0"/>
              </a:rPr>
              <a:t>-Very important !</a:t>
            </a:r>
            <a:endParaRPr lang="en-US" dirty="0">
              <a:solidFill>
                <a:srgbClr val="FF3300"/>
              </a:solidFill>
              <a:latin typeface="Arial Rounded MT Bold" pitchFamily="34" charset="0"/>
            </a:endParaRPr>
          </a:p>
        </p:txBody>
      </p:sp>
      <p:sp>
        <p:nvSpPr>
          <p:cNvPr id="15" name="Rectangle 1030"/>
          <p:cNvSpPr>
            <a:spLocks noChangeArrowheads="1"/>
          </p:cNvSpPr>
          <p:nvPr/>
        </p:nvSpPr>
        <p:spPr bwMode="auto">
          <a:xfrm>
            <a:off x="350838" y="3581400"/>
            <a:ext cx="7878762" cy="1939635"/>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Returning an unused chemical to a container </a:t>
            </a:r>
            <a:r>
              <a:rPr lang="en-US" dirty="0" smtClean="0">
                <a:latin typeface="Arial Rounded MT Bold" pitchFamily="34" charset="0"/>
              </a:rPr>
              <a:t>leads to contamination. Take </a:t>
            </a:r>
            <a:r>
              <a:rPr lang="en-US" dirty="0">
                <a:latin typeface="Arial Rounded MT Bold" pitchFamily="34" charset="0"/>
              </a:rPr>
              <a:t>only the amount you need</a:t>
            </a:r>
            <a:r>
              <a:rPr lang="en-US" dirty="0" smtClean="0">
                <a:latin typeface="Arial Rounded MT Bold" pitchFamily="34" charset="0"/>
              </a:rPr>
              <a:t>.</a:t>
            </a:r>
          </a:p>
          <a:p>
            <a:r>
              <a:rPr lang="en-US" dirty="0" smtClean="0">
                <a:latin typeface="Arial Rounded MT Bold" pitchFamily="34" charset="0"/>
              </a:rPr>
              <a:t> </a:t>
            </a:r>
          </a:p>
          <a:p>
            <a:r>
              <a:rPr lang="en-US" dirty="0" smtClean="0">
                <a:latin typeface="Arial Rounded MT Bold" pitchFamily="34" charset="0"/>
              </a:rPr>
              <a:t>Extra </a:t>
            </a:r>
            <a:r>
              <a:rPr lang="en-US" dirty="0">
                <a:latin typeface="Arial Rounded MT Bold" pitchFamily="34" charset="0"/>
              </a:rPr>
              <a:t>material must be placed in the appropriate chemical waste </a:t>
            </a:r>
            <a:r>
              <a:rPr lang="en-US" dirty="0" smtClean="0">
                <a:latin typeface="Arial Rounded MT Bold" pitchFamily="34" charset="0"/>
              </a:rPr>
              <a:t>container !</a:t>
            </a:r>
            <a:endParaRPr lang="en-US" dirty="0">
              <a:latin typeface="Arial Rounded MT Bold"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1"/>
          <p:cNvSpPr>
            <a:spLocks noGrp="1"/>
          </p:cNvSpPr>
          <p:nvPr>
            <p:ph type="dt" sz="quarter" idx="10"/>
          </p:nvPr>
        </p:nvSpPr>
        <p:spPr/>
        <p:txBody>
          <a:bodyPr/>
          <a:lstStyle/>
          <a:p>
            <a:pPr>
              <a:defRPr/>
            </a:pPr>
            <a:fld id="{7E7044E3-C3E0-4F0F-B650-C11582DEAAB8}" type="datetime1">
              <a:rPr lang="en-US" smtClean="0"/>
              <a:pPr>
                <a:defRPr/>
              </a:pPr>
              <a:t>3/30/2012</a:t>
            </a:fld>
            <a:endParaRPr lang="en-US"/>
          </a:p>
        </p:txBody>
      </p:sp>
      <p:sp>
        <p:nvSpPr>
          <p:cNvPr id="25" name="Slide Number Placeholder 3"/>
          <p:cNvSpPr>
            <a:spLocks noGrp="1"/>
          </p:cNvSpPr>
          <p:nvPr>
            <p:ph type="sldNum" sz="quarter" idx="12"/>
          </p:nvPr>
        </p:nvSpPr>
        <p:spPr/>
        <p:txBody>
          <a:bodyPr/>
          <a:lstStyle/>
          <a:p>
            <a:pPr>
              <a:defRPr/>
            </a:pPr>
            <a:fld id="{05BBFF44-1234-4486-BDEA-DD1273079971}" type="slidenum">
              <a:rPr lang="en-US"/>
              <a:pPr>
                <a:defRPr/>
              </a:pPr>
              <a:t>65</a:t>
            </a:fld>
            <a:endParaRPr lang="en-US"/>
          </a:p>
        </p:txBody>
      </p:sp>
      <p:sp>
        <p:nvSpPr>
          <p:cNvPr id="69636" name="Rectangle 2"/>
          <p:cNvSpPr>
            <a:spLocks noChangeArrowheads="1"/>
          </p:cNvSpPr>
          <p:nvPr/>
        </p:nvSpPr>
        <p:spPr bwMode="auto">
          <a:xfrm>
            <a:off x="2971800" y="3276600"/>
            <a:ext cx="400051" cy="685800"/>
          </a:xfrm>
          <a:prstGeom prst="rect">
            <a:avLst/>
          </a:prstGeom>
          <a:solidFill>
            <a:schemeClr val="bg2"/>
          </a:solidFill>
          <a:ln w="9525">
            <a:noFill/>
            <a:miter lim="800000"/>
            <a:headEnd/>
            <a:tailEnd/>
          </a:ln>
        </p:spPr>
        <p:txBody>
          <a:bodyPr wrap="none" anchor="ctr"/>
          <a:lstStyle/>
          <a:p>
            <a:endParaRPr lang="en-IN"/>
          </a:p>
        </p:txBody>
      </p:sp>
      <p:sp>
        <p:nvSpPr>
          <p:cNvPr id="69637" name="Rectangle 3"/>
          <p:cNvSpPr>
            <a:spLocks noChangeArrowheads="1"/>
          </p:cNvSpPr>
          <p:nvPr/>
        </p:nvSpPr>
        <p:spPr bwMode="auto">
          <a:xfrm>
            <a:off x="0" y="5429250"/>
            <a:ext cx="7576113" cy="831639"/>
          </a:xfrm>
          <a:prstGeom prst="rect">
            <a:avLst/>
          </a:prstGeom>
          <a:noFill/>
          <a:ln w="9525">
            <a:noFill/>
            <a:miter lim="800000"/>
            <a:headEnd/>
            <a:tailEnd/>
          </a:ln>
        </p:spPr>
        <p:txBody>
          <a:bodyPr wrap="none" lIns="92075" tIns="46038" rIns="92075" bIns="46038">
            <a:spAutoFit/>
          </a:bodyPr>
          <a:lstStyle/>
          <a:p>
            <a:r>
              <a:rPr lang="en-US" dirty="0">
                <a:latin typeface="Arial Rounded MT Bold" pitchFamily="34" charset="0"/>
              </a:rPr>
              <a:t>Broken glass </a:t>
            </a:r>
            <a:r>
              <a:rPr lang="en-US" dirty="0" smtClean="0">
                <a:latin typeface="Arial Rounded MT Bold" pitchFamily="34" charset="0"/>
              </a:rPr>
              <a:t>can be recycled but difficult to carry</a:t>
            </a:r>
          </a:p>
          <a:p>
            <a:r>
              <a:rPr lang="en-US" dirty="0" smtClean="0">
                <a:latin typeface="Arial Rounded MT Bold" pitchFamily="34" charset="0"/>
              </a:rPr>
              <a:t>must </a:t>
            </a:r>
            <a:r>
              <a:rPr lang="en-US" dirty="0">
                <a:latin typeface="Arial Rounded MT Bold" pitchFamily="34" charset="0"/>
              </a:rPr>
              <a:t>be separated </a:t>
            </a:r>
            <a:r>
              <a:rPr lang="en-US" dirty="0" smtClean="0">
                <a:latin typeface="Arial Rounded MT Bold" pitchFamily="34" charset="0"/>
              </a:rPr>
              <a:t> from </a:t>
            </a:r>
            <a:r>
              <a:rPr lang="en-US" dirty="0">
                <a:latin typeface="Arial Rounded MT Bold" pitchFamily="34" charset="0"/>
              </a:rPr>
              <a:t>other types of trash.</a:t>
            </a:r>
          </a:p>
        </p:txBody>
      </p:sp>
      <p:sp>
        <p:nvSpPr>
          <p:cNvPr id="113668" name="Rectangle 4"/>
          <p:cNvSpPr>
            <a:spLocks noChangeArrowheads="1"/>
          </p:cNvSpPr>
          <p:nvPr/>
        </p:nvSpPr>
        <p:spPr bwMode="auto">
          <a:xfrm>
            <a:off x="711200" y="4457700"/>
            <a:ext cx="2417200" cy="954750"/>
          </a:xfrm>
          <a:prstGeom prst="rect">
            <a:avLst/>
          </a:prstGeom>
          <a:noFill/>
          <a:ln w="9525">
            <a:noFill/>
            <a:miter lim="800000"/>
            <a:headEnd/>
            <a:tailEnd/>
          </a:ln>
          <a:effectLst/>
        </p:spPr>
        <p:txBody>
          <a:bodyPr wrap="none" lIns="92075" tIns="46038" rIns="92075" bIns="46038">
            <a:spAutoFit/>
          </a:bodyPr>
          <a:lstStyle/>
          <a:p>
            <a:pPr>
              <a:defRPr/>
            </a:pPr>
            <a:r>
              <a:rPr lang="en-US" sz="2800">
                <a:solidFill>
                  <a:schemeClr val="accent2"/>
                </a:solidFill>
                <a:effectLst>
                  <a:outerShdw blurRad="38100" dist="38100" dir="2700000" algn="tl">
                    <a:srgbClr val="C0C0C0"/>
                  </a:outerShdw>
                </a:effectLst>
                <a:latin typeface="Arial Rounded MT Bold" pitchFamily="34" charset="0"/>
              </a:rPr>
              <a:t>Not All Trash</a:t>
            </a:r>
          </a:p>
          <a:p>
            <a:pPr>
              <a:defRPr/>
            </a:pPr>
            <a:r>
              <a:rPr lang="en-US" sz="2800">
                <a:solidFill>
                  <a:schemeClr val="accent2"/>
                </a:solidFill>
                <a:effectLst>
                  <a:outerShdw blurRad="38100" dist="38100" dir="2700000" algn="tl">
                    <a:srgbClr val="C0C0C0"/>
                  </a:outerShdw>
                </a:effectLst>
                <a:latin typeface="Arial Rounded MT Bold" pitchFamily="34" charset="0"/>
              </a:rPr>
              <a:t> is the Same</a:t>
            </a:r>
          </a:p>
        </p:txBody>
      </p:sp>
      <p:pic>
        <p:nvPicPr>
          <p:cNvPr id="69639" name="Picture 5"/>
          <p:cNvPicPr>
            <a:picLocks noChangeArrowheads="1"/>
          </p:cNvPicPr>
          <p:nvPr/>
        </p:nvPicPr>
        <p:blipFill>
          <a:blip r:embed="rId3" cstate="print"/>
          <a:srcRect/>
          <a:stretch>
            <a:fillRect/>
          </a:stretch>
        </p:blipFill>
        <p:spPr bwMode="auto">
          <a:xfrm>
            <a:off x="6324600" y="2667000"/>
            <a:ext cx="2311400" cy="2077641"/>
          </a:xfrm>
          <a:prstGeom prst="rect">
            <a:avLst/>
          </a:prstGeom>
          <a:noFill/>
          <a:ln w="9525">
            <a:noFill/>
            <a:miter lim="800000"/>
            <a:headEnd/>
            <a:tailEnd/>
          </a:ln>
        </p:spPr>
      </p:pic>
      <p:sp>
        <p:nvSpPr>
          <p:cNvPr id="69640" name="Rectangle 6"/>
          <p:cNvSpPr>
            <a:spLocks noChangeArrowheads="1"/>
          </p:cNvSpPr>
          <p:nvPr/>
        </p:nvSpPr>
        <p:spPr bwMode="auto">
          <a:xfrm>
            <a:off x="1727201" y="1143000"/>
            <a:ext cx="520700" cy="1664494"/>
          </a:xfrm>
          <a:prstGeom prst="rect">
            <a:avLst/>
          </a:prstGeom>
          <a:solidFill>
            <a:srgbClr val="CC9900">
              <a:alpha val="50195"/>
            </a:srgbClr>
          </a:solidFill>
          <a:ln w="12700">
            <a:solidFill>
              <a:schemeClr val="tx1"/>
            </a:solidFill>
            <a:miter lim="800000"/>
            <a:headEnd/>
            <a:tailEnd/>
          </a:ln>
        </p:spPr>
        <p:txBody>
          <a:bodyPr wrap="none" anchor="ctr"/>
          <a:lstStyle/>
          <a:p>
            <a:endParaRPr lang="en-IN"/>
          </a:p>
        </p:txBody>
      </p:sp>
      <p:sp>
        <p:nvSpPr>
          <p:cNvPr id="69641" name="Rectangle 7"/>
          <p:cNvSpPr>
            <a:spLocks noChangeArrowheads="1"/>
          </p:cNvSpPr>
          <p:nvPr/>
        </p:nvSpPr>
        <p:spPr bwMode="auto">
          <a:xfrm>
            <a:off x="1778001" y="2520554"/>
            <a:ext cx="368300" cy="216694"/>
          </a:xfrm>
          <a:prstGeom prst="rect">
            <a:avLst/>
          </a:prstGeom>
          <a:solidFill>
            <a:schemeClr val="bg2"/>
          </a:solidFill>
          <a:ln w="12700">
            <a:solidFill>
              <a:schemeClr val="tx1"/>
            </a:solidFill>
            <a:miter lim="800000"/>
            <a:headEnd/>
            <a:tailEnd/>
          </a:ln>
        </p:spPr>
        <p:txBody>
          <a:bodyPr wrap="none" anchor="ctr"/>
          <a:lstStyle/>
          <a:p>
            <a:endParaRPr lang="en-IN"/>
          </a:p>
        </p:txBody>
      </p:sp>
      <p:sp>
        <p:nvSpPr>
          <p:cNvPr id="69642" name="Rectangle 8"/>
          <p:cNvSpPr>
            <a:spLocks noChangeArrowheads="1"/>
          </p:cNvSpPr>
          <p:nvPr/>
        </p:nvSpPr>
        <p:spPr bwMode="auto">
          <a:xfrm>
            <a:off x="1909234" y="1813322"/>
            <a:ext cx="402354" cy="923972"/>
          </a:xfrm>
          <a:prstGeom prst="rect">
            <a:avLst/>
          </a:prstGeom>
          <a:noFill/>
          <a:ln w="9525">
            <a:noFill/>
            <a:miter lim="800000"/>
            <a:headEnd/>
            <a:tailEnd/>
          </a:ln>
        </p:spPr>
        <p:txBody>
          <a:bodyPr wrap="none" lIns="92075" tIns="46038" rIns="92075" bIns="46038">
            <a:spAutoFit/>
          </a:bodyPr>
          <a:lstStyle/>
          <a:p>
            <a:r>
              <a:rPr lang="en-US" sz="5400">
                <a:solidFill>
                  <a:schemeClr val="accent2"/>
                </a:solidFill>
                <a:latin typeface="Arial Rounded MT Bold" pitchFamily="34" charset="0"/>
              </a:rPr>
              <a:t>.</a:t>
            </a:r>
          </a:p>
        </p:txBody>
      </p:sp>
      <p:sp>
        <p:nvSpPr>
          <p:cNvPr id="69643" name="Line 9"/>
          <p:cNvSpPr>
            <a:spLocks noChangeShapeType="1"/>
          </p:cNvSpPr>
          <p:nvPr/>
        </p:nvSpPr>
        <p:spPr bwMode="auto">
          <a:xfrm>
            <a:off x="2286000" y="2819400"/>
            <a:ext cx="381000" cy="228600"/>
          </a:xfrm>
          <a:prstGeom prst="line">
            <a:avLst/>
          </a:prstGeom>
          <a:noFill/>
          <a:ln w="12700">
            <a:solidFill>
              <a:schemeClr val="tx1"/>
            </a:solidFill>
            <a:round/>
            <a:headEnd type="stealth" w="med" len="lg"/>
            <a:tailEnd type="none" w="sm" len="sm"/>
          </a:ln>
        </p:spPr>
        <p:txBody>
          <a:bodyPr wrap="none" anchor="ctr"/>
          <a:lstStyle/>
          <a:p>
            <a:endParaRPr lang="en-IN"/>
          </a:p>
        </p:txBody>
      </p:sp>
      <p:sp>
        <p:nvSpPr>
          <p:cNvPr id="69644" name="Line 10"/>
          <p:cNvSpPr>
            <a:spLocks noChangeShapeType="1"/>
          </p:cNvSpPr>
          <p:nvPr/>
        </p:nvSpPr>
        <p:spPr bwMode="auto">
          <a:xfrm flipH="1">
            <a:off x="1219200" y="2819400"/>
            <a:ext cx="381000" cy="228600"/>
          </a:xfrm>
          <a:prstGeom prst="line">
            <a:avLst/>
          </a:prstGeom>
          <a:noFill/>
          <a:ln w="12700">
            <a:solidFill>
              <a:schemeClr val="tx1"/>
            </a:solidFill>
            <a:round/>
            <a:headEnd type="stealth" w="med" len="lg"/>
            <a:tailEnd type="none" w="sm" len="sm"/>
          </a:ln>
        </p:spPr>
        <p:txBody>
          <a:bodyPr wrap="none" anchor="ctr"/>
          <a:lstStyle/>
          <a:p>
            <a:endParaRPr lang="en-IN"/>
          </a:p>
        </p:txBody>
      </p:sp>
      <p:sp>
        <p:nvSpPr>
          <p:cNvPr id="69645" name="Rectangle 11"/>
          <p:cNvSpPr>
            <a:spLocks noChangeArrowheads="1"/>
          </p:cNvSpPr>
          <p:nvPr/>
        </p:nvSpPr>
        <p:spPr bwMode="auto">
          <a:xfrm>
            <a:off x="2728384" y="1203722"/>
            <a:ext cx="5279459" cy="1200971"/>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Trash containers are to be located</a:t>
            </a:r>
          </a:p>
          <a:p>
            <a:r>
              <a:rPr lang="en-US">
                <a:latin typeface="Arial Rounded MT Bold" pitchFamily="34" charset="0"/>
              </a:rPr>
              <a:t>under the sinks on either side. </a:t>
            </a:r>
          </a:p>
          <a:p>
            <a:r>
              <a:rPr lang="en-US" sz="2000">
                <a:latin typeface="Arial Rounded MT Bold" pitchFamily="34" charset="0"/>
              </a:rPr>
              <a:t>(positions may be reversed)</a:t>
            </a:r>
            <a:r>
              <a:rPr lang="en-US">
                <a:latin typeface="Arial Rounded MT Bold" pitchFamily="34" charset="0"/>
              </a:rPr>
              <a:t>.</a:t>
            </a:r>
          </a:p>
        </p:txBody>
      </p:sp>
      <p:sp>
        <p:nvSpPr>
          <p:cNvPr id="69646" name="Rectangle 12"/>
          <p:cNvSpPr>
            <a:spLocks noChangeArrowheads="1"/>
          </p:cNvSpPr>
          <p:nvPr/>
        </p:nvSpPr>
        <p:spPr bwMode="auto">
          <a:xfrm>
            <a:off x="289985" y="2490788"/>
            <a:ext cx="1202252" cy="646973"/>
          </a:xfrm>
          <a:prstGeom prst="rect">
            <a:avLst/>
          </a:prstGeom>
          <a:noFill/>
          <a:ln w="9525">
            <a:noFill/>
            <a:miter lim="800000"/>
            <a:headEnd/>
            <a:tailEnd/>
          </a:ln>
        </p:spPr>
        <p:txBody>
          <a:bodyPr wrap="none" lIns="92075" tIns="46038" rIns="92075" bIns="46038">
            <a:spAutoFit/>
          </a:bodyPr>
          <a:lstStyle/>
          <a:p>
            <a:r>
              <a:rPr lang="en-US" sz="1800">
                <a:latin typeface="Arial Rounded MT Bold" pitchFamily="34" charset="0"/>
              </a:rPr>
              <a:t>BROKEN</a:t>
            </a:r>
          </a:p>
          <a:p>
            <a:r>
              <a:rPr lang="en-US" sz="1800">
                <a:latin typeface="Arial Rounded MT Bold" pitchFamily="34" charset="0"/>
              </a:rPr>
              <a:t>GLASS</a:t>
            </a:r>
          </a:p>
        </p:txBody>
      </p:sp>
      <p:sp>
        <p:nvSpPr>
          <p:cNvPr id="69647" name="Rectangle 13"/>
          <p:cNvSpPr>
            <a:spLocks noChangeArrowheads="1"/>
          </p:cNvSpPr>
          <p:nvPr/>
        </p:nvSpPr>
        <p:spPr bwMode="auto">
          <a:xfrm>
            <a:off x="2728384" y="2795587"/>
            <a:ext cx="992259" cy="369974"/>
          </a:xfrm>
          <a:prstGeom prst="rect">
            <a:avLst/>
          </a:prstGeom>
          <a:noFill/>
          <a:ln w="9525">
            <a:noFill/>
            <a:miter lim="800000"/>
            <a:headEnd/>
            <a:tailEnd/>
          </a:ln>
        </p:spPr>
        <p:txBody>
          <a:bodyPr wrap="none" lIns="92075" tIns="46038" rIns="92075" bIns="46038">
            <a:spAutoFit/>
          </a:bodyPr>
          <a:lstStyle/>
          <a:p>
            <a:r>
              <a:rPr lang="en-US" sz="1800">
                <a:latin typeface="Arial Rounded MT Bold" pitchFamily="34" charset="0"/>
              </a:rPr>
              <a:t>TRASH</a:t>
            </a:r>
          </a:p>
        </p:txBody>
      </p:sp>
      <p:sp>
        <p:nvSpPr>
          <p:cNvPr id="69648" name="Rectangle 14"/>
          <p:cNvSpPr>
            <a:spLocks noChangeArrowheads="1"/>
          </p:cNvSpPr>
          <p:nvPr/>
        </p:nvSpPr>
        <p:spPr bwMode="auto">
          <a:xfrm>
            <a:off x="463551" y="3206354"/>
            <a:ext cx="444500" cy="140494"/>
          </a:xfrm>
          <a:prstGeom prst="rect">
            <a:avLst/>
          </a:prstGeom>
          <a:solidFill>
            <a:schemeClr val="bg1"/>
          </a:solidFill>
          <a:ln w="12700">
            <a:solidFill>
              <a:schemeClr val="tx1"/>
            </a:solidFill>
            <a:miter lim="800000"/>
            <a:headEnd/>
            <a:tailEnd/>
          </a:ln>
        </p:spPr>
        <p:txBody>
          <a:bodyPr wrap="none" anchor="ctr"/>
          <a:lstStyle/>
          <a:p>
            <a:endParaRPr lang="en-IN"/>
          </a:p>
        </p:txBody>
      </p:sp>
      <p:sp>
        <p:nvSpPr>
          <p:cNvPr id="69649" name="Rectangle 15"/>
          <p:cNvSpPr>
            <a:spLocks noChangeArrowheads="1"/>
          </p:cNvSpPr>
          <p:nvPr/>
        </p:nvSpPr>
        <p:spPr bwMode="auto">
          <a:xfrm>
            <a:off x="499534" y="3358754"/>
            <a:ext cx="368300" cy="673894"/>
          </a:xfrm>
          <a:prstGeom prst="rect">
            <a:avLst/>
          </a:prstGeom>
          <a:solidFill>
            <a:schemeClr val="bg1"/>
          </a:solidFill>
          <a:ln w="12700">
            <a:solidFill>
              <a:schemeClr val="tx1"/>
            </a:solidFill>
            <a:miter lim="800000"/>
            <a:headEnd/>
            <a:tailEnd/>
          </a:ln>
        </p:spPr>
        <p:txBody>
          <a:bodyPr wrap="none" anchor="ctr"/>
          <a:lstStyle/>
          <a:p>
            <a:endParaRPr lang="en-IN"/>
          </a:p>
        </p:txBody>
      </p:sp>
      <p:sp>
        <p:nvSpPr>
          <p:cNvPr id="69650" name="Rectangle 16"/>
          <p:cNvSpPr>
            <a:spLocks noChangeArrowheads="1"/>
          </p:cNvSpPr>
          <p:nvPr/>
        </p:nvSpPr>
        <p:spPr bwMode="auto">
          <a:xfrm>
            <a:off x="975785" y="3481388"/>
            <a:ext cx="1358900" cy="641747"/>
          </a:xfrm>
          <a:prstGeom prst="rect">
            <a:avLst/>
          </a:prstGeom>
          <a:noFill/>
          <a:ln w="9525">
            <a:noFill/>
            <a:miter lim="800000"/>
            <a:headEnd/>
            <a:tailEnd/>
          </a:ln>
        </p:spPr>
        <p:txBody>
          <a:bodyPr wrap="none" lIns="92075" tIns="46038" rIns="92075" bIns="46038">
            <a:spAutoFit/>
          </a:bodyPr>
          <a:lstStyle/>
          <a:p>
            <a:r>
              <a:rPr lang="en-US" sz="1800">
                <a:solidFill>
                  <a:schemeClr val="accent2"/>
                </a:solidFill>
                <a:latin typeface="Arial Rounded MT Bold" pitchFamily="34" charset="0"/>
              </a:rPr>
              <a:t>cardboard</a:t>
            </a:r>
          </a:p>
          <a:p>
            <a:r>
              <a:rPr lang="en-US" sz="1800">
                <a:solidFill>
                  <a:schemeClr val="accent2"/>
                </a:solidFill>
                <a:latin typeface="Arial Rounded MT Bold" pitchFamily="34" charset="0"/>
              </a:rPr>
              <a:t>box</a:t>
            </a:r>
          </a:p>
        </p:txBody>
      </p:sp>
      <p:sp>
        <p:nvSpPr>
          <p:cNvPr id="69651" name="Rectangle 17"/>
          <p:cNvSpPr>
            <a:spLocks noChangeArrowheads="1"/>
          </p:cNvSpPr>
          <p:nvPr/>
        </p:nvSpPr>
        <p:spPr bwMode="auto">
          <a:xfrm>
            <a:off x="3490385" y="3328988"/>
            <a:ext cx="1740861" cy="923972"/>
          </a:xfrm>
          <a:prstGeom prst="rect">
            <a:avLst/>
          </a:prstGeom>
          <a:noFill/>
          <a:ln w="9525">
            <a:noFill/>
            <a:miter lim="800000"/>
            <a:headEnd/>
            <a:tailEnd/>
          </a:ln>
        </p:spPr>
        <p:txBody>
          <a:bodyPr wrap="none" lIns="92075" tIns="46038" rIns="92075" bIns="46038">
            <a:spAutoFit/>
          </a:bodyPr>
          <a:lstStyle/>
          <a:p>
            <a:r>
              <a:rPr lang="en-US" sz="1800" dirty="0">
                <a:solidFill>
                  <a:schemeClr val="accent2"/>
                </a:solidFill>
                <a:latin typeface="Arial Rounded MT Bold" pitchFamily="34" charset="0"/>
              </a:rPr>
              <a:t>cylindrical</a:t>
            </a:r>
          </a:p>
          <a:p>
            <a:r>
              <a:rPr lang="en-US" sz="1800" dirty="0">
                <a:solidFill>
                  <a:schemeClr val="accent2"/>
                </a:solidFill>
                <a:latin typeface="Arial Rounded MT Bold" pitchFamily="34" charset="0"/>
              </a:rPr>
              <a:t>metal / plastic</a:t>
            </a:r>
          </a:p>
          <a:p>
            <a:r>
              <a:rPr lang="en-US" sz="1800" dirty="0">
                <a:solidFill>
                  <a:schemeClr val="accent2"/>
                </a:solidFill>
                <a:latin typeface="Arial Rounded MT Bold" pitchFamily="34" charset="0"/>
              </a:rPr>
              <a:t>container</a:t>
            </a:r>
          </a:p>
        </p:txBody>
      </p:sp>
      <p:sp>
        <p:nvSpPr>
          <p:cNvPr id="69652" name="Oval 18"/>
          <p:cNvSpPr>
            <a:spLocks noChangeArrowheads="1"/>
          </p:cNvSpPr>
          <p:nvPr/>
        </p:nvSpPr>
        <p:spPr bwMode="auto">
          <a:xfrm>
            <a:off x="2978151" y="3720704"/>
            <a:ext cx="387349" cy="330994"/>
          </a:xfrm>
          <a:prstGeom prst="ellipse">
            <a:avLst/>
          </a:prstGeom>
          <a:solidFill>
            <a:schemeClr val="bg2"/>
          </a:solidFill>
          <a:ln w="12700">
            <a:solidFill>
              <a:schemeClr val="bg2"/>
            </a:solidFill>
            <a:round/>
            <a:headEnd/>
            <a:tailEnd/>
          </a:ln>
        </p:spPr>
        <p:txBody>
          <a:bodyPr wrap="none" anchor="ctr"/>
          <a:lstStyle/>
          <a:p>
            <a:endParaRPr lang="en-IN"/>
          </a:p>
        </p:txBody>
      </p:sp>
      <p:sp>
        <p:nvSpPr>
          <p:cNvPr id="69653" name="Oval 19"/>
          <p:cNvSpPr>
            <a:spLocks noChangeArrowheads="1"/>
          </p:cNvSpPr>
          <p:nvPr/>
        </p:nvSpPr>
        <p:spPr bwMode="auto">
          <a:xfrm>
            <a:off x="2940051" y="3168254"/>
            <a:ext cx="444500" cy="292894"/>
          </a:xfrm>
          <a:prstGeom prst="ellipse">
            <a:avLst/>
          </a:prstGeom>
          <a:solidFill>
            <a:schemeClr val="bg1"/>
          </a:solidFill>
          <a:ln w="12700">
            <a:solidFill>
              <a:schemeClr val="tx1"/>
            </a:solidFill>
            <a:round/>
            <a:headEnd/>
            <a:tailEnd/>
          </a:ln>
        </p:spPr>
        <p:txBody>
          <a:bodyPr wrap="none" anchor="ctr"/>
          <a:lstStyle/>
          <a:p>
            <a:endParaRPr lang="en-IN"/>
          </a:p>
        </p:txBody>
      </p:sp>
      <p:sp>
        <p:nvSpPr>
          <p:cNvPr id="69654" name="Oval 20"/>
          <p:cNvSpPr>
            <a:spLocks noChangeArrowheads="1"/>
          </p:cNvSpPr>
          <p:nvPr/>
        </p:nvSpPr>
        <p:spPr bwMode="auto">
          <a:xfrm>
            <a:off x="3054351" y="3228975"/>
            <a:ext cx="215900" cy="139304"/>
          </a:xfrm>
          <a:prstGeom prst="ellipse">
            <a:avLst/>
          </a:prstGeom>
          <a:solidFill>
            <a:schemeClr val="bg2"/>
          </a:solidFill>
          <a:ln w="12700">
            <a:solidFill>
              <a:schemeClr val="tx1"/>
            </a:solidFill>
            <a:round/>
            <a:headEnd/>
            <a:tailEnd/>
          </a:ln>
        </p:spPr>
        <p:txBody>
          <a:bodyPr wrap="none" anchor="ctr"/>
          <a:lstStyle/>
          <a:p>
            <a:endParaRPr lang="en-IN"/>
          </a:p>
        </p:txBody>
      </p:sp>
      <p:sp>
        <p:nvSpPr>
          <p:cNvPr id="69655" name="Rectangle 21"/>
          <p:cNvSpPr>
            <a:spLocks noChangeArrowheads="1"/>
          </p:cNvSpPr>
          <p:nvPr/>
        </p:nvSpPr>
        <p:spPr bwMode="auto">
          <a:xfrm>
            <a:off x="539751" y="3434954"/>
            <a:ext cx="292100" cy="140494"/>
          </a:xfrm>
          <a:prstGeom prst="rect">
            <a:avLst/>
          </a:prstGeom>
          <a:solidFill>
            <a:schemeClr val="accent1"/>
          </a:solidFill>
          <a:ln w="12700">
            <a:solidFill>
              <a:schemeClr val="tx1"/>
            </a:solidFill>
            <a:miter lim="800000"/>
            <a:headEnd/>
            <a:tailEnd/>
          </a:ln>
        </p:spPr>
        <p:txBody>
          <a:bodyPr wrap="none" anchor="ctr"/>
          <a:lstStyle/>
          <a:p>
            <a:endParaRPr lang="en-IN"/>
          </a:p>
        </p:txBody>
      </p:sp>
      <p:sp>
        <p:nvSpPr>
          <p:cNvPr id="113686" name="Rectangle 22"/>
          <p:cNvSpPr>
            <a:spLocks noChangeArrowheads="1"/>
          </p:cNvSpPr>
          <p:nvPr/>
        </p:nvSpPr>
        <p:spPr bwMode="auto">
          <a:xfrm>
            <a:off x="0" y="182167"/>
            <a:ext cx="9144000" cy="708528"/>
          </a:xfrm>
          <a:prstGeom prst="rect">
            <a:avLst/>
          </a:prstGeom>
          <a:noFill/>
          <a:ln w="9525">
            <a:noFill/>
            <a:miter lim="800000"/>
            <a:headEnd/>
            <a:tailEnd/>
          </a:ln>
          <a:effectLst/>
        </p:spPr>
        <p:txBody>
          <a:bodyPr wrap="square" lIns="92075" tIns="46038" rIns="92075" bIns="46038">
            <a:spAutoFit/>
          </a:bodyPr>
          <a:lstStyle/>
          <a:p>
            <a:pPr>
              <a:defRPr/>
            </a:pPr>
            <a:r>
              <a:rPr lang="en-US" sz="4000" dirty="0" smtClean="0">
                <a:solidFill>
                  <a:schemeClr val="accent1"/>
                </a:solidFill>
                <a:effectLst>
                  <a:outerShdw blurRad="38100" dist="38100" dir="2700000" algn="tl">
                    <a:srgbClr val="C0C0C0"/>
                  </a:outerShdw>
                </a:effectLst>
                <a:latin typeface="Arial Rounded MT Bold" pitchFamily="34" charset="0"/>
              </a:rPr>
              <a:t>We need special </a:t>
            </a:r>
            <a:r>
              <a:rPr lang="en-US" sz="3600" dirty="0" smtClean="0">
                <a:solidFill>
                  <a:schemeClr val="accent1"/>
                </a:solidFill>
                <a:effectLst>
                  <a:outerShdw blurRad="38100" dist="38100" dir="2700000" algn="tl">
                    <a:srgbClr val="C0C0C0"/>
                  </a:outerShdw>
                </a:effectLst>
                <a:latin typeface="Arial Rounded MT Bold" pitchFamily="34" charset="0"/>
              </a:rPr>
              <a:t>TRASH </a:t>
            </a:r>
            <a:r>
              <a:rPr lang="en-US" sz="3600" dirty="0">
                <a:solidFill>
                  <a:schemeClr val="accent1"/>
                </a:solidFill>
                <a:effectLst>
                  <a:outerShdw blurRad="38100" dist="38100" dir="2700000" algn="tl">
                    <a:srgbClr val="C0C0C0"/>
                  </a:outerShdw>
                </a:effectLst>
                <a:latin typeface="Arial Rounded MT Bold" pitchFamily="34" charset="0"/>
              </a:rPr>
              <a:t>CONTAINERS</a:t>
            </a:r>
            <a:endParaRPr lang="en-US" sz="4000" dirty="0">
              <a:solidFill>
                <a:schemeClr val="accent1"/>
              </a:solidFill>
              <a:effectLst>
                <a:outerShdw blurRad="38100" dist="38100" dir="2700000" algn="tl">
                  <a:srgbClr val="C0C0C0"/>
                </a:outerShdw>
              </a:effectLst>
              <a:latin typeface="Arial Rounded MT Bold"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10E0D877-78D7-4B84-A8D2-3708A0F56BF6}"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EBF8714E-07C2-4556-9B5B-B7D3F9E25402}" type="slidenum">
              <a:rPr lang="en-US"/>
              <a:pPr>
                <a:defRPr/>
              </a:pPr>
              <a:t>66</a:t>
            </a:fld>
            <a:endParaRPr lang="en-US"/>
          </a:p>
        </p:txBody>
      </p:sp>
      <p:sp>
        <p:nvSpPr>
          <p:cNvPr id="70660" name="Rectangle 2"/>
          <p:cNvSpPr>
            <a:spLocks noGrp="1" noChangeArrowheads="1"/>
          </p:cNvSpPr>
          <p:nvPr>
            <p:ph type="title"/>
          </p:nvPr>
        </p:nvSpPr>
        <p:spPr>
          <a:xfrm>
            <a:off x="0" y="571500"/>
            <a:ext cx="7772400" cy="1143000"/>
          </a:xfrm>
        </p:spPr>
        <p:txBody>
          <a:bodyPr/>
          <a:lstStyle/>
          <a:p>
            <a:pPr>
              <a:defRPr/>
            </a:pPr>
            <a:r>
              <a:rPr lang="en-US" kern="1200" dirty="0" smtClean="0">
                <a:solidFill>
                  <a:srgbClr val="00CC99"/>
                </a:solidFill>
                <a:effectLst>
                  <a:outerShdw blurRad="38100" dist="38100" dir="2700000" algn="tl">
                    <a:srgbClr val="C0C0C0"/>
                  </a:outerShdw>
                </a:effectLst>
                <a:latin typeface="Arial Rounded MT Bold" pitchFamily="34" charset="0"/>
                <a:ea typeface="+mn-ea"/>
                <a:cs typeface="+mn-cs"/>
              </a:rPr>
              <a:t>Working in the Laboratory..</a:t>
            </a:r>
          </a:p>
        </p:txBody>
      </p:sp>
      <p:sp>
        <p:nvSpPr>
          <p:cNvPr id="70661" name="Rectangle 3"/>
          <p:cNvSpPr>
            <a:spLocks noGrp="1" noChangeArrowheads="1"/>
          </p:cNvSpPr>
          <p:nvPr>
            <p:ph type="body" idx="1"/>
          </p:nvPr>
        </p:nvSpPr>
        <p:spPr>
          <a:xfrm>
            <a:off x="381000" y="1752600"/>
            <a:ext cx="8534400" cy="4114800"/>
          </a:xfrm>
        </p:spPr>
        <p:txBody>
          <a:bodyPr/>
          <a:lstStyle/>
          <a:p>
            <a:pPr>
              <a:spcBef>
                <a:spcPts val="500"/>
              </a:spcBef>
              <a:spcAft>
                <a:spcPts val="500"/>
              </a:spcAft>
            </a:pPr>
            <a:r>
              <a:rPr lang="en-US" dirty="0" smtClean="0">
                <a:solidFill>
                  <a:srgbClr val="FF0000"/>
                </a:solidFill>
              </a:rPr>
              <a:t>Forbidden</a:t>
            </a:r>
            <a:r>
              <a:rPr lang="en-US" dirty="0" smtClean="0"/>
              <a:t>: Smoking, eating and drinking in the laboratory. </a:t>
            </a:r>
          </a:p>
          <a:p>
            <a:pPr>
              <a:spcBef>
                <a:spcPts val="500"/>
              </a:spcBef>
              <a:spcAft>
                <a:spcPts val="500"/>
              </a:spcAft>
            </a:pPr>
            <a:r>
              <a:rPr lang="en-US" dirty="0" smtClean="0"/>
              <a:t>No food to be stored in chemical refrigerators.</a:t>
            </a:r>
          </a:p>
          <a:p>
            <a:pPr>
              <a:spcBef>
                <a:spcPts val="500"/>
              </a:spcBef>
              <a:spcAft>
                <a:spcPts val="500"/>
              </a:spcAft>
            </a:pPr>
            <a:r>
              <a:rPr lang="en-US" dirty="0" smtClean="0"/>
              <a:t>All work and No play zone!</a:t>
            </a:r>
          </a:p>
          <a:p>
            <a:pPr>
              <a:spcBef>
                <a:spcPts val="500"/>
              </a:spcBef>
              <a:spcAft>
                <a:spcPts val="500"/>
              </a:spcAft>
            </a:pPr>
            <a:r>
              <a:rPr lang="en-US" dirty="0" smtClean="0"/>
              <a:t>NEVER ALONE!!!!</a:t>
            </a:r>
          </a:p>
          <a:p>
            <a:pPr>
              <a:spcBef>
                <a:spcPts val="500"/>
              </a:spcBef>
              <a:spcAft>
                <a:spcPts val="500"/>
              </a:spcAft>
            </a:pPr>
            <a:r>
              <a:rPr lang="en-US" dirty="0" smtClean="0"/>
              <a:t>NEVER work when you are tired </a:t>
            </a:r>
          </a:p>
          <a:p>
            <a:pPr>
              <a:spcBef>
                <a:spcPts val="500"/>
              </a:spcBef>
              <a:spcAft>
                <a:spcPts val="500"/>
              </a:spcAft>
              <a:buNone/>
            </a:pPr>
            <a:r>
              <a:rPr lang="en-US" dirty="0" smtClean="0"/>
              <a:t>(or overwork </a:t>
            </a:r>
            <a:r>
              <a:rPr lang="en-US" dirty="0" smtClean="0">
                <a:sym typeface="Wingdings" pitchFamily="2" charset="2"/>
              </a:rPr>
              <a:t> ) </a:t>
            </a:r>
            <a:endParaRPr lang="en-US" dirty="0" smtClean="0"/>
          </a:p>
          <a:p>
            <a:endParaRPr lang="en-US" dirty="0" smtClean="0"/>
          </a:p>
        </p:txBody>
      </p:sp>
      <p:pic>
        <p:nvPicPr>
          <p:cNvPr id="70662" name="Picture 4" descr="retort"/>
          <p:cNvPicPr>
            <a:picLocks noChangeAspect="1" noChangeArrowheads="1"/>
          </p:cNvPicPr>
          <p:nvPr/>
        </p:nvPicPr>
        <p:blipFill>
          <a:blip r:embed="rId3" cstate="print"/>
          <a:srcRect/>
          <a:stretch>
            <a:fillRect/>
          </a:stretch>
        </p:blipFill>
        <p:spPr bwMode="auto">
          <a:xfrm>
            <a:off x="6959600" y="0"/>
            <a:ext cx="2184400" cy="921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6324600"/>
            <a:ext cx="1905000" cy="457200"/>
          </a:xfrm>
        </p:spPr>
        <p:txBody>
          <a:bodyPr/>
          <a:lstStyle/>
          <a:p>
            <a:pPr>
              <a:defRPr/>
            </a:pPr>
            <a:fld id="{E81CFBB9-EC8E-437E-8902-DA23953FF6FA}" type="datetime1">
              <a:rPr lang="en-US" smtClean="0"/>
              <a:pPr>
                <a:defRPr/>
              </a:pPr>
              <a:t>3/30/2012</a:t>
            </a:fld>
            <a:endParaRPr lang="en-US" dirty="0"/>
          </a:p>
        </p:txBody>
      </p:sp>
      <p:sp>
        <p:nvSpPr>
          <p:cNvPr id="5" name="Slide Number Placeholder 4"/>
          <p:cNvSpPr>
            <a:spLocks noGrp="1"/>
          </p:cNvSpPr>
          <p:nvPr>
            <p:ph type="sldNum" sz="quarter" idx="12"/>
          </p:nvPr>
        </p:nvSpPr>
        <p:spPr>
          <a:xfrm>
            <a:off x="6553200" y="6324600"/>
            <a:ext cx="1905000" cy="457200"/>
          </a:xfrm>
        </p:spPr>
        <p:txBody>
          <a:bodyPr/>
          <a:lstStyle/>
          <a:p>
            <a:pPr>
              <a:defRPr/>
            </a:pPr>
            <a:fld id="{B814DE92-D36E-4BB3-B99D-417D6580942A}" type="slidenum">
              <a:rPr lang="en-US" smtClean="0"/>
              <a:pPr>
                <a:defRPr/>
              </a:pPr>
              <a:t>67</a:t>
            </a:fld>
            <a:endParaRPr lang="en-US" dirty="0"/>
          </a:p>
        </p:txBody>
      </p:sp>
      <p:sp>
        <p:nvSpPr>
          <p:cNvPr id="8" name="Rectangle 2"/>
          <p:cNvSpPr>
            <a:spLocks noChangeArrowheads="1"/>
          </p:cNvSpPr>
          <p:nvPr/>
        </p:nvSpPr>
        <p:spPr bwMode="auto">
          <a:xfrm>
            <a:off x="990600" y="3048000"/>
            <a:ext cx="6629400" cy="3200400"/>
          </a:xfrm>
          <a:prstGeom prst="rect">
            <a:avLst/>
          </a:prstGeom>
          <a:solidFill>
            <a:srgbClr val="FFFF99">
              <a:alpha val="50000"/>
            </a:srgbClr>
          </a:solidFill>
          <a:ln w="12700">
            <a:solidFill>
              <a:schemeClr val="tx1"/>
            </a:solidFill>
            <a:miter lim="800000"/>
            <a:headEnd/>
            <a:tailEnd/>
          </a:ln>
          <a:effectLst/>
        </p:spPr>
        <p:txBody>
          <a:bodyPr wrap="none" anchor="ctr"/>
          <a:lstStyle/>
          <a:p>
            <a:pPr algn="ctr"/>
            <a:endParaRPr lang="en-US">
              <a:latin typeface="Arial Rounded MT Bold" pitchFamily="34" charset="0"/>
            </a:endParaRPr>
          </a:p>
        </p:txBody>
      </p:sp>
      <p:sp>
        <p:nvSpPr>
          <p:cNvPr id="9" name="Rectangle 3"/>
          <p:cNvSpPr>
            <a:spLocks noChangeArrowheads="1"/>
          </p:cNvSpPr>
          <p:nvPr/>
        </p:nvSpPr>
        <p:spPr bwMode="auto">
          <a:xfrm>
            <a:off x="1066800" y="3200770"/>
            <a:ext cx="6324600" cy="3047630"/>
          </a:xfrm>
          <a:prstGeom prst="rect">
            <a:avLst/>
          </a:prstGeom>
          <a:noFill/>
          <a:ln w="9525">
            <a:noFill/>
            <a:miter lim="800000"/>
            <a:headEnd/>
            <a:tailEnd/>
          </a:ln>
          <a:effectLst/>
        </p:spPr>
        <p:txBody>
          <a:bodyPr wrap="square" lIns="92075" tIns="46038" rIns="92075" bIns="46038">
            <a:spAutoFit/>
          </a:bodyPr>
          <a:lstStyle/>
          <a:p>
            <a:r>
              <a:rPr lang="en-US" dirty="0" smtClean="0">
                <a:solidFill>
                  <a:srgbClr val="FF3300"/>
                </a:solidFill>
                <a:latin typeface="Arial Rounded MT Bold" pitchFamily="34" charset="0"/>
              </a:rPr>
              <a:t>YOU </a:t>
            </a:r>
            <a:r>
              <a:rPr lang="en-US" dirty="0">
                <a:solidFill>
                  <a:srgbClr val="FF3300"/>
                </a:solidFill>
                <a:latin typeface="Arial Rounded MT Bold" pitchFamily="34" charset="0"/>
              </a:rPr>
              <a:t>SHOULD </a:t>
            </a:r>
            <a:r>
              <a:rPr lang="en-US" dirty="0" smtClean="0">
                <a:solidFill>
                  <a:srgbClr val="FF3300"/>
                </a:solidFill>
                <a:latin typeface="Arial Rounded MT Bold" pitchFamily="34" charset="0"/>
              </a:rPr>
              <a:t>NEVER WORK </a:t>
            </a:r>
            <a:r>
              <a:rPr lang="en-US" dirty="0">
                <a:solidFill>
                  <a:srgbClr val="FF3300"/>
                </a:solidFill>
                <a:latin typeface="Arial Rounded MT Bold" pitchFamily="34" charset="0"/>
              </a:rPr>
              <a:t>ALONE IN THE LAB</a:t>
            </a:r>
          </a:p>
          <a:p>
            <a:endParaRPr lang="en-US" dirty="0">
              <a:solidFill>
                <a:srgbClr val="CC0000"/>
              </a:solidFill>
              <a:latin typeface="Arial Rounded MT Bold" pitchFamily="34" charset="0"/>
            </a:endParaRPr>
          </a:p>
          <a:p>
            <a:r>
              <a:rPr lang="en-US" dirty="0">
                <a:latin typeface="Arial Rounded MT Bold" pitchFamily="34" charset="0"/>
              </a:rPr>
              <a:t>Do not work if </a:t>
            </a:r>
            <a:r>
              <a:rPr lang="en-US" dirty="0" smtClean="0">
                <a:latin typeface="Arial Rounded MT Bold" pitchFamily="34" charset="0"/>
              </a:rPr>
              <a:t>you are drowsy or if </a:t>
            </a:r>
            <a:r>
              <a:rPr lang="en-US" dirty="0">
                <a:latin typeface="Arial Rounded MT Bold" pitchFamily="34" charset="0"/>
              </a:rPr>
              <a:t>you are taking medication</a:t>
            </a:r>
            <a:r>
              <a:rPr lang="en-US" dirty="0" smtClean="0">
                <a:latin typeface="Arial Rounded MT Bold" pitchFamily="34" charset="0"/>
              </a:rPr>
              <a:t>.</a:t>
            </a:r>
          </a:p>
          <a:p>
            <a:endParaRPr lang="en-US" dirty="0">
              <a:latin typeface="Arial" charset="0"/>
            </a:endParaRPr>
          </a:p>
          <a:p>
            <a:r>
              <a:rPr lang="en-US" dirty="0">
                <a:latin typeface="Arial Rounded MT Bold" pitchFamily="34" charset="0"/>
              </a:rPr>
              <a:t>Don't </a:t>
            </a:r>
            <a:r>
              <a:rPr lang="en-US" dirty="0" smtClean="0">
                <a:latin typeface="Arial Rounded MT Bold" pitchFamily="34" charset="0"/>
              </a:rPr>
              <a:t>rush, Plan your work.</a:t>
            </a:r>
            <a:r>
              <a:rPr lang="en-US" dirty="0">
                <a:latin typeface="Arial" charset="0"/>
              </a:rPr>
              <a:t/>
            </a:r>
            <a:br>
              <a:rPr lang="en-US" dirty="0">
                <a:latin typeface="Arial" charset="0"/>
              </a:rPr>
            </a:br>
            <a:endParaRPr lang="en-US" dirty="0">
              <a:latin typeface="Arial" charset="0"/>
            </a:endParaRPr>
          </a:p>
        </p:txBody>
      </p:sp>
      <p:sp>
        <p:nvSpPr>
          <p:cNvPr id="10" name="Rectangle 4"/>
          <p:cNvSpPr>
            <a:spLocks noChangeArrowheads="1"/>
          </p:cNvSpPr>
          <p:nvPr/>
        </p:nvSpPr>
        <p:spPr bwMode="auto">
          <a:xfrm>
            <a:off x="228600" y="344488"/>
            <a:ext cx="8610600" cy="708528"/>
          </a:xfrm>
          <a:prstGeom prst="rect">
            <a:avLst/>
          </a:prstGeom>
          <a:noFill/>
          <a:ln w="9525">
            <a:noFill/>
            <a:miter lim="800000"/>
            <a:headEnd/>
            <a:tailEnd/>
          </a:ln>
          <a:effectLst/>
        </p:spPr>
        <p:txBody>
          <a:bodyPr wrap="square" lIns="92075" tIns="46038" rIns="92075" bIns="46038">
            <a:spAutoFit/>
          </a:bodyPr>
          <a:lstStyle/>
          <a:p>
            <a:pPr algn="ctr"/>
            <a:r>
              <a:rPr lang="en-US" sz="4000" dirty="0">
                <a:solidFill>
                  <a:schemeClr val="accent2"/>
                </a:solidFill>
                <a:effectLst>
                  <a:outerShdw blurRad="38100" dist="38100" dir="2700000" algn="tl">
                    <a:srgbClr val="C0C0C0"/>
                  </a:outerShdw>
                </a:effectLst>
                <a:latin typeface="Arial Rounded MT Bold" pitchFamily="34" charset="0"/>
              </a:rPr>
              <a:t>WHEN CAN YOU WORK ?</a:t>
            </a:r>
          </a:p>
        </p:txBody>
      </p:sp>
      <p:sp>
        <p:nvSpPr>
          <p:cNvPr id="11" name="Rectangle 5"/>
          <p:cNvSpPr>
            <a:spLocks noChangeArrowheads="1"/>
          </p:cNvSpPr>
          <p:nvPr/>
        </p:nvSpPr>
        <p:spPr bwMode="auto">
          <a:xfrm>
            <a:off x="941388" y="1066800"/>
            <a:ext cx="6754812" cy="1917700"/>
          </a:xfrm>
          <a:prstGeom prst="rect">
            <a:avLst/>
          </a:prstGeom>
          <a:noFill/>
          <a:ln w="9525">
            <a:noFill/>
            <a:miter lim="800000"/>
            <a:headEnd/>
            <a:tailEnd/>
          </a:ln>
          <a:effectLst/>
        </p:spPr>
        <p:txBody>
          <a:bodyPr lIns="92075" tIns="46038" rIns="92075" bIns="46038">
            <a:spAutoFit/>
          </a:bodyPr>
          <a:lstStyle/>
          <a:p>
            <a:r>
              <a:rPr lang="en-US" dirty="0">
                <a:latin typeface="Arial Rounded MT Bold" pitchFamily="34" charset="0"/>
              </a:rPr>
              <a:t>For your own safety, you should never work alone in the laboratory. </a:t>
            </a:r>
          </a:p>
          <a:p>
            <a:endParaRPr lang="en-US" dirty="0">
              <a:latin typeface="Arial Rounded MT Bold" pitchFamily="34" charset="0"/>
            </a:endParaRPr>
          </a:p>
          <a:p>
            <a:r>
              <a:rPr lang="en-US" dirty="0">
                <a:latin typeface="Arial Rounded MT Bold" pitchFamily="34" charset="0"/>
              </a:rPr>
              <a:t>If you are injured  there will be no one to help you or to call for emergency help.</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70B5238-005B-411D-A232-5480506ACC76}"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68</a:t>
            </a:fld>
            <a:endParaRPr lang="en-US"/>
          </a:p>
        </p:txBody>
      </p:sp>
      <p:sp>
        <p:nvSpPr>
          <p:cNvPr id="8" name="Rectangle 2"/>
          <p:cNvSpPr>
            <a:spLocks noGrp="1" noChangeArrowheads="1"/>
          </p:cNvSpPr>
          <p:nvPr>
            <p:ph type="title"/>
          </p:nvPr>
        </p:nvSpPr>
        <p:spPr>
          <a:xfrm>
            <a:off x="514350" y="152400"/>
            <a:ext cx="7562850" cy="1371600"/>
          </a:xfrm>
        </p:spPr>
        <p:txBody>
          <a:bodyPr/>
          <a:lstStyle/>
          <a:p>
            <a:r>
              <a:rPr lang="en-US" sz="3200" kern="1200" dirty="0">
                <a:solidFill>
                  <a:schemeClr val="accent2"/>
                </a:solidFill>
                <a:latin typeface="Arial Rounded MT Bold" pitchFamily="34" charset="0"/>
                <a:ea typeface="+mn-ea"/>
                <a:cs typeface="+mn-cs"/>
              </a:rPr>
              <a:t>Prudent Practices..</a:t>
            </a:r>
          </a:p>
        </p:txBody>
      </p:sp>
      <p:sp>
        <p:nvSpPr>
          <p:cNvPr id="9" name="Rectangle 3"/>
          <p:cNvSpPr txBox="1">
            <a:spLocks noChangeArrowheads="1"/>
          </p:cNvSpPr>
          <p:nvPr/>
        </p:nvSpPr>
        <p:spPr bwMode="auto">
          <a:xfrm>
            <a:off x="609600" y="2438400"/>
            <a:ext cx="794385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500"/>
              </a:spcBef>
              <a:spcAft>
                <a:spcPts val="500"/>
              </a:spcAft>
              <a:buClrTx/>
              <a:buSzTx/>
              <a:buFontTx/>
              <a:buChar char="•"/>
              <a:tabLst/>
              <a:defRPr/>
            </a:pPr>
            <a:r>
              <a:rPr lang="en-US" dirty="0" smtClean="0">
                <a:solidFill>
                  <a:srgbClr val="FF3300"/>
                </a:solidFill>
                <a:latin typeface="Arial Rounded MT Bold" pitchFamily="34" charset="0"/>
              </a:rPr>
              <a:t>Forbidden:</a:t>
            </a:r>
            <a:r>
              <a:rPr lang="en-US" dirty="0" smtClean="0">
                <a:latin typeface="Arial Rounded MT Bold" pitchFamily="34" charset="0"/>
              </a:rPr>
              <a:t> Working alone in any laboratory and working without informing the guide / mentor that you are carrying out a new reaction.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188B70-6E72-47FA-8F85-BAA819E790F3}"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69</a:t>
            </a:fld>
            <a:endParaRPr lang="en-US"/>
          </a:p>
        </p:txBody>
      </p:sp>
      <p:sp>
        <p:nvSpPr>
          <p:cNvPr id="6" name="Date Placeholder 1"/>
          <p:cNvSpPr txBox="1">
            <a:spLocks/>
          </p:cNvSpPr>
          <p:nvPr/>
        </p:nvSpPr>
        <p:spPr bwMode="auto">
          <a:xfrm>
            <a:off x="819150" y="7913687"/>
            <a:ext cx="1754288"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AC2F289-86EC-49C9-9DAE-446D29181559}"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5219700" y="7913687"/>
            <a:ext cx="1754288"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2A04E7-6414-4FE9-8784-6759A85C8A78}"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Rectangle 2"/>
          <p:cNvSpPr>
            <a:spLocks noChangeArrowheads="1"/>
          </p:cNvSpPr>
          <p:nvPr/>
        </p:nvSpPr>
        <p:spPr bwMode="auto">
          <a:xfrm>
            <a:off x="309563" y="3803650"/>
            <a:ext cx="8406937" cy="1225550"/>
          </a:xfrm>
          <a:prstGeom prst="rect">
            <a:avLst/>
          </a:prstGeom>
          <a:solidFill>
            <a:schemeClr val="hlink">
              <a:alpha val="50000"/>
            </a:schemeClr>
          </a:solidFill>
          <a:ln w="12700">
            <a:solidFill>
              <a:schemeClr val="tx1"/>
            </a:solidFill>
            <a:miter lim="800000"/>
            <a:headEnd/>
            <a:tailEnd/>
          </a:ln>
          <a:effectLst/>
        </p:spPr>
        <p:txBody>
          <a:bodyPr wrap="none" anchor="ctr"/>
          <a:lstStyle/>
          <a:p>
            <a:endParaRPr lang="en-US"/>
          </a:p>
        </p:txBody>
      </p:sp>
      <p:sp>
        <p:nvSpPr>
          <p:cNvPr id="9" name="Rectangle 5"/>
          <p:cNvSpPr>
            <a:spLocks noChangeArrowheads="1"/>
          </p:cNvSpPr>
          <p:nvPr/>
        </p:nvSpPr>
        <p:spPr bwMode="auto">
          <a:xfrm>
            <a:off x="381000" y="1999429"/>
            <a:ext cx="8001000" cy="1200971"/>
          </a:xfrm>
          <a:prstGeom prst="rect">
            <a:avLst/>
          </a:prstGeom>
          <a:noFill/>
          <a:ln w="9525">
            <a:noFill/>
            <a:miter lim="800000"/>
            <a:headEnd/>
            <a:tailEnd/>
          </a:ln>
          <a:effectLst/>
        </p:spPr>
        <p:txBody>
          <a:bodyPr wrap="square" lIns="92075" tIns="46038" rIns="92075" bIns="46038">
            <a:spAutoFit/>
          </a:bodyPr>
          <a:lstStyle/>
          <a:p>
            <a:r>
              <a:rPr lang="en-US" dirty="0">
                <a:solidFill>
                  <a:srgbClr val="CC0000"/>
                </a:solidFill>
                <a:latin typeface="Arial Rounded MT Bold" pitchFamily="34" charset="0"/>
              </a:rPr>
              <a:t>Hood Sinks</a:t>
            </a:r>
            <a:r>
              <a:rPr lang="en-US" dirty="0">
                <a:latin typeface="Arial Rounded MT Bold" pitchFamily="34" charset="0"/>
              </a:rPr>
              <a:t>. </a:t>
            </a:r>
            <a:r>
              <a:rPr lang="en-US" dirty="0" smtClean="0">
                <a:latin typeface="Arial Rounded MT Bold" pitchFamily="34" charset="0"/>
              </a:rPr>
              <a:t>The sinks in the hoods are meant to receive   the water flow from condensers. Do not pour any chemicals or solutions down these sinks.</a:t>
            </a:r>
          </a:p>
        </p:txBody>
      </p:sp>
      <p:sp>
        <p:nvSpPr>
          <p:cNvPr id="10" name="Rectangle 6"/>
          <p:cNvSpPr>
            <a:spLocks noChangeArrowheads="1"/>
          </p:cNvSpPr>
          <p:nvPr/>
        </p:nvSpPr>
        <p:spPr bwMode="auto">
          <a:xfrm>
            <a:off x="381000" y="3810000"/>
            <a:ext cx="7136053" cy="1200971"/>
          </a:xfrm>
          <a:prstGeom prst="rect">
            <a:avLst/>
          </a:prstGeom>
          <a:noFill/>
          <a:ln w="9525">
            <a:noFill/>
            <a:miter lim="800000"/>
            <a:headEnd/>
            <a:tailEnd/>
          </a:ln>
          <a:effectLst/>
        </p:spPr>
        <p:txBody>
          <a:bodyPr wrap="square" lIns="92075" tIns="46038" rIns="92075" bIns="46038">
            <a:spAutoFit/>
          </a:bodyPr>
          <a:lstStyle/>
          <a:p>
            <a:r>
              <a:rPr lang="en-US" dirty="0">
                <a:solidFill>
                  <a:schemeClr val="accent2"/>
                </a:solidFill>
                <a:latin typeface="Arial Rounded MT Bold" pitchFamily="34" charset="0"/>
              </a:rPr>
              <a:t>Excess chemicals go in waste containers.</a:t>
            </a:r>
          </a:p>
          <a:p>
            <a:r>
              <a:rPr lang="en-US" dirty="0">
                <a:solidFill>
                  <a:schemeClr val="accent2"/>
                </a:solidFill>
                <a:latin typeface="Arial Rounded MT Bold" pitchFamily="34" charset="0"/>
              </a:rPr>
              <a:t>Only water is placed in the hood </a:t>
            </a:r>
          </a:p>
          <a:p>
            <a:r>
              <a:rPr lang="en-US" dirty="0">
                <a:solidFill>
                  <a:schemeClr val="accent2"/>
                </a:solidFill>
                <a:latin typeface="Arial Rounded MT Bold" pitchFamily="34" charset="0"/>
              </a:rPr>
              <a:t>or bench sinks.</a:t>
            </a:r>
          </a:p>
        </p:txBody>
      </p:sp>
      <p:sp>
        <p:nvSpPr>
          <p:cNvPr id="11" name="Rectangle 7"/>
          <p:cNvSpPr>
            <a:spLocks noChangeArrowheads="1"/>
          </p:cNvSpPr>
          <p:nvPr/>
        </p:nvSpPr>
        <p:spPr bwMode="auto">
          <a:xfrm>
            <a:off x="762000" y="66675"/>
            <a:ext cx="7391400" cy="771525"/>
          </a:xfrm>
          <a:prstGeom prst="rect">
            <a:avLst/>
          </a:prstGeom>
          <a:solidFill>
            <a:srgbClr val="99FFCC">
              <a:alpha val="50000"/>
            </a:srgbClr>
          </a:solidFill>
          <a:ln w="12700">
            <a:solidFill>
              <a:schemeClr val="tx1"/>
            </a:solidFill>
            <a:miter lim="800000"/>
            <a:headEnd/>
            <a:tailEnd/>
          </a:ln>
          <a:effectLst/>
        </p:spPr>
        <p:txBody>
          <a:bodyPr wrap="none" anchor="ctr"/>
          <a:lstStyle/>
          <a:p>
            <a:endParaRPr lang="en-US"/>
          </a:p>
        </p:txBody>
      </p:sp>
      <p:sp>
        <p:nvSpPr>
          <p:cNvPr id="12" name="Rectangle 8"/>
          <p:cNvSpPr>
            <a:spLocks noChangeArrowheads="1"/>
          </p:cNvSpPr>
          <p:nvPr/>
        </p:nvSpPr>
        <p:spPr bwMode="auto">
          <a:xfrm>
            <a:off x="1257782" y="152400"/>
            <a:ext cx="6362218" cy="462307"/>
          </a:xfrm>
          <a:prstGeom prst="rect">
            <a:avLst/>
          </a:prstGeom>
          <a:noFill/>
          <a:ln w="9525">
            <a:noFill/>
            <a:miter lim="800000"/>
            <a:headEnd/>
            <a:tailEnd/>
          </a:ln>
          <a:effectLst/>
        </p:spPr>
        <p:txBody>
          <a:bodyPr wrap="square" lIns="92075" tIns="46038" rIns="92075" bIns="46038">
            <a:spAutoFit/>
          </a:bodyPr>
          <a:lstStyle/>
          <a:p>
            <a:pPr algn="ctr"/>
            <a:r>
              <a:rPr lang="en-US" dirty="0">
                <a:latin typeface="Arial Rounded MT Bold" pitchFamily="34" charset="0"/>
              </a:rPr>
              <a:t>Do your experiments in the hood.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EFA8E62-0B2A-4DDA-8654-7940D1CFEBC1}"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6ABF5A96-8AFA-46FA-9A42-356AE314846F}" type="slidenum">
              <a:rPr lang="en-US"/>
              <a:pPr>
                <a:defRPr/>
              </a:pPr>
              <a:t>7</a:t>
            </a:fld>
            <a:endParaRPr lang="en-US"/>
          </a:p>
        </p:txBody>
      </p:sp>
      <p:sp>
        <p:nvSpPr>
          <p:cNvPr id="11268" name="Rectangle 2"/>
          <p:cNvSpPr>
            <a:spLocks noGrp="1" noChangeArrowheads="1"/>
          </p:cNvSpPr>
          <p:nvPr>
            <p:ph type="title"/>
          </p:nvPr>
        </p:nvSpPr>
        <p:spPr/>
        <p:txBody>
          <a:bodyPr/>
          <a:lstStyle/>
          <a:p>
            <a:r>
              <a:rPr lang="en-US" dirty="0" smtClean="0"/>
              <a:t>Danger!</a:t>
            </a:r>
            <a:br>
              <a:rPr lang="en-US" dirty="0" smtClean="0"/>
            </a:br>
            <a:r>
              <a:rPr lang="en-US" dirty="0" smtClean="0"/>
              <a:t>Real and Imagined</a:t>
            </a:r>
          </a:p>
        </p:txBody>
      </p:sp>
      <p:sp>
        <p:nvSpPr>
          <p:cNvPr id="11269" name="Rectangle 3"/>
          <p:cNvSpPr>
            <a:spLocks noGrp="1" noChangeArrowheads="1"/>
          </p:cNvSpPr>
          <p:nvPr>
            <p:ph type="body" idx="1"/>
          </p:nvPr>
        </p:nvSpPr>
        <p:spPr/>
        <p:txBody>
          <a:bodyPr/>
          <a:lstStyle/>
          <a:p>
            <a:r>
              <a:rPr lang="en-US" smtClean="0"/>
              <a:t>Danger is there everywhere..</a:t>
            </a:r>
          </a:p>
          <a:p>
            <a:r>
              <a:rPr lang="en-US" smtClean="0"/>
              <a:t>Where are you safer?</a:t>
            </a:r>
          </a:p>
          <a:p>
            <a:pPr lvl="1">
              <a:lnSpc>
                <a:spcPct val="150000"/>
              </a:lnSpc>
            </a:pPr>
            <a:r>
              <a:rPr lang="en-US" smtClean="0"/>
              <a:t>On a trip to Mysore and back by train  / on the NICE road ?</a:t>
            </a:r>
          </a:p>
          <a:p>
            <a:pPr lvl="1">
              <a:lnSpc>
                <a:spcPct val="150000"/>
              </a:lnSpc>
            </a:pPr>
            <a:r>
              <a:rPr lang="en-US" smtClean="0"/>
              <a:t>Working in the laboratory ?</a:t>
            </a:r>
          </a:p>
          <a:p>
            <a:pPr lvl="1">
              <a:lnSpc>
                <a:spcPct val="150000"/>
              </a:lnSpc>
            </a:pPr>
            <a:r>
              <a:rPr lang="en-US" smtClean="0"/>
              <a:t>Going to Yeshwantapur by a two wheeler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DF8F63-6418-47A2-8D42-2316A47689C8}"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70</a:t>
            </a:fld>
            <a:endParaRPr lang="en-US"/>
          </a:p>
        </p:txBody>
      </p:sp>
      <p:sp>
        <p:nvSpPr>
          <p:cNvPr id="8" name="Rectangle 2"/>
          <p:cNvSpPr>
            <a:spLocks noGrp="1" noChangeArrowheads="1"/>
          </p:cNvSpPr>
          <p:nvPr>
            <p:ph type="title"/>
          </p:nvPr>
        </p:nvSpPr>
        <p:spPr>
          <a:xfrm>
            <a:off x="533400" y="264160"/>
            <a:ext cx="8229600" cy="990600"/>
          </a:xfrm>
        </p:spPr>
        <p:txBody>
          <a:bodyPr/>
          <a:lstStyle/>
          <a:p>
            <a:r>
              <a:rPr lang="en-US" sz="3200" kern="1200" dirty="0">
                <a:solidFill>
                  <a:schemeClr val="accent2"/>
                </a:solidFill>
                <a:latin typeface="Arial Rounded MT Bold" pitchFamily="34" charset="0"/>
                <a:ea typeface="+mn-ea"/>
                <a:cs typeface="+mn-cs"/>
              </a:rPr>
              <a:t>Proper Attire </a:t>
            </a:r>
          </a:p>
        </p:txBody>
      </p:sp>
      <p:sp>
        <p:nvSpPr>
          <p:cNvPr id="9" name="Rectangle 3"/>
          <p:cNvSpPr txBox="1">
            <a:spLocks noChangeArrowheads="1"/>
          </p:cNvSpPr>
          <p:nvPr/>
        </p:nvSpPr>
        <p:spPr bwMode="auto">
          <a:xfrm>
            <a:off x="514350" y="1920240"/>
            <a:ext cx="8229600" cy="3566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ts val="500"/>
              </a:spcBef>
              <a:spcAft>
                <a:spcPts val="500"/>
              </a:spcAft>
              <a:buFontTx/>
              <a:buChar char="•"/>
            </a:pPr>
            <a:r>
              <a:rPr lang="en-US" dirty="0" smtClean="0">
                <a:latin typeface="Arial Rounded MT Bold" pitchFamily="34" charset="0"/>
              </a:rPr>
              <a:t>Everyone in the lab should use appropriate eye protection at all times -- in a laboratories and areas where chemicals are transported.</a:t>
            </a:r>
          </a:p>
          <a:p>
            <a:pPr marL="342900" marR="0" lvl="0" indent="-342900" algn="l" defTabSz="914400" rtl="0" eaLnBrk="0" fontAlgn="base" latinLnBrk="0" hangingPunct="0">
              <a:lnSpc>
                <a:spcPct val="100000"/>
              </a:lnSpc>
              <a:spcBef>
                <a:spcPts val="500"/>
              </a:spcBef>
              <a:spcAft>
                <a:spcPts val="500"/>
              </a:spcAft>
              <a:buClrTx/>
              <a:buSzTx/>
              <a:buFontTx/>
              <a:buChar char="•"/>
              <a:tabLst/>
              <a:defRPr/>
            </a:pPr>
            <a:r>
              <a:rPr lang="en-US" dirty="0" smtClean="0">
                <a:latin typeface="Arial Rounded MT Bold" pitchFamily="34" charset="0"/>
              </a:rPr>
              <a:t> Have </a:t>
            </a:r>
            <a:r>
              <a:rPr lang="en-US" dirty="0" smtClean="0">
                <a:solidFill>
                  <a:srgbClr val="FF3300"/>
                </a:solidFill>
                <a:latin typeface="Arial Rounded MT Bold" pitchFamily="34" charset="0"/>
              </a:rPr>
              <a:t>P</a:t>
            </a:r>
            <a:r>
              <a:rPr lang="en-US" dirty="0" smtClean="0">
                <a:latin typeface="Arial Rounded MT Bold" pitchFamily="34" charset="0"/>
              </a:rPr>
              <a:t>ersonal </a:t>
            </a:r>
            <a:r>
              <a:rPr lang="en-US" dirty="0" smtClean="0">
                <a:solidFill>
                  <a:srgbClr val="FF3300"/>
                </a:solidFill>
                <a:latin typeface="Arial Rounded MT Bold" pitchFamily="34" charset="0"/>
              </a:rPr>
              <a:t>P</a:t>
            </a:r>
            <a:r>
              <a:rPr lang="en-US" dirty="0" smtClean="0">
                <a:latin typeface="Arial Rounded MT Bold" pitchFamily="34" charset="0"/>
              </a:rPr>
              <a:t>rotective </a:t>
            </a:r>
            <a:r>
              <a:rPr lang="en-US" dirty="0" smtClean="0">
                <a:solidFill>
                  <a:srgbClr val="FF3300"/>
                </a:solidFill>
                <a:latin typeface="Arial Rounded MT Bold" pitchFamily="34" charset="0"/>
              </a:rPr>
              <a:t>E</a:t>
            </a:r>
            <a:r>
              <a:rPr lang="en-US" dirty="0" smtClean="0">
                <a:latin typeface="Arial Rounded MT Bold" pitchFamily="34" charset="0"/>
              </a:rPr>
              <a:t>quipment -- safety glasses, goggles, face shields, gloves, lab coats, and bench top shields. </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855BE577-F52F-40DD-90DE-56BDA8111DDE}" type="datetime1">
              <a:rPr lang="en-US" smtClean="0"/>
              <a:pPr>
                <a:defRPr/>
              </a:pPr>
              <a:t>3/30/2012</a:t>
            </a:fld>
            <a:endParaRPr lang="en-US"/>
          </a:p>
        </p:txBody>
      </p:sp>
      <p:sp>
        <p:nvSpPr>
          <p:cNvPr id="5" name="Slide Number Placeholder 4"/>
          <p:cNvSpPr>
            <a:spLocks noGrp="1"/>
          </p:cNvSpPr>
          <p:nvPr>
            <p:ph type="sldNum" sz="quarter" idx="12"/>
          </p:nvPr>
        </p:nvSpPr>
        <p:spPr/>
        <p:txBody>
          <a:bodyPr/>
          <a:lstStyle/>
          <a:p>
            <a:pPr>
              <a:defRPr/>
            </a:pPr>
            <a:fld id="{B814DE92-D36E-4BB3-B99D-417D6580942A}" type="slidenum">
              <a:rPr lang="en-US" smtClean="0"/>
              <a:pPr>
                <a:defRPr/>
              </a:pPr>
              <a:t>71</a:t>
            </a:fld>
            <a:endParaRPr lang="en-US"/>
          </a:p>
        </p:txBody>
      </p:sp>
      <p:sp>
        <p:nvSpPr>
          <p:cNvPr id="6" name="Date Placeholder 1"/>
          <p:cNvSpPr txBox="1">
            <a:spLocks/>
          </p:cNvSpPr>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862C381-AFA1-45D7-B7C1-4722D6806360}" type="datetime1">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3/30/2012</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3"/>
          <p:cNvSpPr txBox="1">
            <a:spLocks/>
          </p:cNvSpPr>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9ED771-9F46-4104-955A-BBF761EBADE2}"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pic>
        <p:nvPicPr>
          <p:cNvPr id="8" name="Picture 12"/>
          <p:cNvPicPr>
            <a:picLocks noChangeArrowheads="1"/>
          </p:cNvPicPr>
          <p:nvPr/>
        </p:nvPicPr>
        <p:blipFill>
          <a:blip r:embed="rId2" cstate="print">
            <a:lum bright="70000" contrast="-70000"/>
          </a:blip>
          <a:srcRect/>
          <a:stretch>
            <a:fillRect/>
          </a:stretch>
        </p:blipFill>
        <p:spPr bwMode="auto">
          <a:xfrm>
            <a:off x="171450" y="4083050"/>
            <a:ext cx="1733550" cy="2241550"/>
          </a:xfrm>
          <a:prstGeom prst="rect">
            <a:avLst/>
          </a:prstGeom>
          <a:noFill/>
          <a:ln w="9525">
            <a:noFill/>
            <a:miter lim="800000"/>
            <a:headEnd/>
            <a:tailEnd/>
          </a:ln>
          <a:effectLst/>
        </p:spPr>
      </p:pic>
      <p:pic>
        <p:nvPicPr>
          <p:cNvPr id="9" name="Picture 11"/>
          <p:cNvPicPr>
            <a:picLocks noChangeArrowheads="1"/>
          </p:cNvPicPr>
          <p:nvPr/>
        </p:nvPicPr>
        <p:blipFill>
          <a:blip r:embed="rId3" cstate="print">
            <a:lum bright="70000" contrast="-70000"/>
          </a:blip>
          <a:srcRect/>
          <a:stretch>
            <a:fillRect/>
          </a:stretch>
        </p:blipFill>
        <p:spPr bwMode="auto">
          <a:xfrm>
            <a:off x="6645275" y="3067050"/>
            <a:ext cx="1889125" cy="2343150"/>
          </a:xfrm>
          <a:prstGeom prst="rect">
            <a:avLst/>
          </a:prstGeom>
          <a:noFill/>
          <a:ln w="9525">
            <a:noFill/>
            <a:miter lim="800000"/>
            <a:headEnd/>
            <a:tailEnd/>
          </a:ln>
          <a:effectLst/>
        </p:spPr>
      </p:pic>
      <p:sp>
        <p:nvSpPr>
          <p:cNvPr id="10" name="Rectangle 2"/>
          <p:cNvSpPr>
            <a:spLocks noChangeArrowheads="1"/>
          </p:cNvSpPr>
          <p:nvPr/>
        </p:nvSpPr>
        <p:spPr bwMode="auto">
          <a:xfrm>
            <a:off x="381000" y="4994275"/>
            <a:ext cx="8077200" cy="796925"/>
          </a:xfrm>
          <a:prstGeom prst="rect">
            <a:avLst/>
          </a:prstGeom>
          <a:solidFill>
            <a:schemeClr val="accent1">
              <a:alpha val="50000"/>
            </a:schemeClr>
          </a:solidFill>
          <a:ln w="12700">
            <a:solidFill>
              <a:schemeClr val="tx1"/>
            </a:solidFill>
            <a:miter lim="800000"/>
            <a:headEnd/>
            <a:tailEnd/>
          </a:ln>
          <a:effectLst/>
        </p:spPr>
        <p:txBody>
          <a:bodyPr wrap="none" anchor="ctr"/>
          <a:lstStyle/>
          <a:p>
            <a:endParaRPr lang="en-US"/>
          </a:p>
        </p:txBody>
      </p:sp>
      <p:sp>
        <p:nvSpPr>
          <p:cNvPr id="11" name="Rectangle 3"/>
          <p:cNvSpPr>
            <a:spLocks noChangeArrowheads="1"/>
          </p:cNvSpPr>
          <p:nvPr/>
        </p:nvSpPr>
        <p:spPr bwMode="auto">
          <a:xfrm>
            <a:off x="404813" y="3886201"/>
            <a:ext cx="8053387" cy="762000"/>
          </a:xfrm>
          <a:prstGeom prst="rect">
            <a:avLst/>
          </a:prstGeom>
          <a:solidFill>
            <a:schemeClr val="accent1">
              <a:alpha val="50000"/>
            </a:schemeClr>
          </a:solidFill>
          <a:ln w="12700">
            <a:solidFill>
              <a:schemeClr val="tx1"/>
            </a:solidFill>
            <a:miter lim="800000"/>
            <a:headEnd/>
            <a:tailEnd/>
          </a:ln>
          <a:effectLst/>
        </p:spPr>
        <p:txBody>
          <a:bodyPr wrap="none" anchor="ctr"/>
          <a:lstStyle/>
          <a:p>
            <a:endParaRPr lang="en-US"/>
          </a:p>
        </p:txBody>
      </p:sp>
      <p:sp>
        <p:nvSpPr>
          <p:cNvPr id="12" name="Rectangle 4"/>
          <p:cNvSpPr>
            <a:spLocks noChangeArrowheads="1"/>
          </p:cNvSpPr>
          <p:nvPr/>
        </p:nvSpPr>
        <p:spPr bwMode="auto">
          <a:xfrm>
            <a:off x="404813" y="1600201"/>
            <a:ext cx="7977187" cy="1143000"/>
          </a:xfrm>
          <a:prstGeom prst="rect">
            <a:avLst/>
          </a:prstGeom>
          <a:solidFill>
            <a:schemeClr val="accent1">
              <a:alpha val="50000"/>
            </a:schemeClr>
          </a:solidFill>
          <a:ln w="12700">
            <a:solidFill>
              <a:schemeClr val="tx1"/>
            </a:solidFill>
            <a:miter lim="800000"/>
            <a:headEnd/>
            <a:tailEnd/>
          </a:ln>
          <a:effectLst/>
        </p:spPr>
        <p:txBody>
          <a:bodyPr wrap="none" anchor="ctr"/>
          <a:lstStyle/>
          <a:p>
            <a:endParaRPr lang="en-US"/>
          </a:p>
        </p:txBody>
      </p:sp>
      <p:sp>
        <p:nvSpPr>
          <p:cNvPr id="13" name="Rectangle 5"/>
          <p:cNvSpPr>
            <a:spLocks noChangeArrowheads="1"/>
          </p:cNvSpPr>
          <p:nvPr/>
        </p:nvSpPr>
        <p:spPr bwMode="auto">
          <a:xfrm>
            <a:off x="152400" y="212725"/>
            <a:ext cx="8534400" cy="585418"/>
          </a:xfrm>
          <a:prstGeom prst="rect">
            <a:avLst/>
          </a:prstGeom>
          <a:noFill/>
          <a:ln w="9525">
            <a:noFill/>
            <a:miter lim="800000"/>
            <a:headEnd/>
            <a:tailEnd/>
          </a:ln>
          <a:effectLst/>
        </p:spPr>
        <p:txBody>
          <a:bodyPr wrap="square" lIns="92075" tIns="46038" rIns="92075" bIns="46038">
            <a:spAutoFit/>
          </a:bodyPr>
          <a:lstStyle/>
          <a:p>
            <a:pPr algn="ctr"/>
            <a:r>
              <a:rPr lang="en-US" sz="3200" dirty="0">
                <a:solidFill>
                  <a:srgbClr val="00CC99"/>
                </a:solidFill>
                <a:effectLst>
                  <a:outerShdw blurRad="38100" dist="38100" dir="2700000" algn="tl">
                    <a:srgbClr val="C0C0C0"/>
                  </a:outerShdw>
                </a:effectLst>
                <a:latin typeface="Arial Rounded MT Bold" pitchFamily="34" charset="0"/>
              </a:rPr>
              <a:t>PERSONAL PROTECTION</a:t>
            </a:r>
          </a:p>
        </p:txBody>
      </p:sp>
      <p:sp>
        <p:nvSpPr>
          <p:cNvPr id="14" name="Rectangle 6"/>
          <p:cNvSpPr>
            <a:spLocks noChangeArrowheads="1"/>
          </p:cNvSpPr>
          <p:nvPr/>
        </p:nvSpPr>
        <p:spPr bwMode="auto">
          <a:xfrm>
            <a:off x="388938" y="762000"/>
            <a:ext cx="8450262" cy="831639"/>
          </a:xfrm>
          <a:prstGeom prst="rect">
            <a:avLst/>
          </a:prstGeom>
          <a:noFill/>
          <a:ln w="9525">
            <a:noFill/>
            <a:miter lim="800000"/>
            <a:headEnd/>
            <a:tailEnd/>
          </a:ln>
          <a:effectLst/>
        </p:spPr>
        <p:txBody>
          <a:bodyPr wrap="square" lIns="92075" tIns="46038" rIns="92075" bIns="46038">
            <a:spAutoFit/>
          </a:bodyPr>
          <a:lstStyle/>
          <a:p>
            <a:r>
              <a:rPr lang="en-US" dirty="0" smtClean="0">
                <a:latin typeface="Arial Rounded MT Bold" pitchFamily="34" charset="0"/>
              </a:rPr>
              <a:t>The most common type of exposure in the lab is the</a:t>
            </a:r>
          </a:p>
          <a:p>
            <a:r>
              <a:rPr lang="en-US" dirty="0" smtClean="0">
                <a:latin typeface="Arial Rounded MT Bold" pitchFamily="34" charset="0"/>
              </a:rPr>
              <a:t>inhalation of chemical vapors.</a:t>
            </a:r>
          </a:p>
        </p:txBody>
      </p:sp>
      <p:sp>
        <p:nvSpPr>
          <p:cNvPr id="15" name="Rectangle 7"/>
          <p:cNvSpPr>
            <a:spLocks noChangeArrowheads="1"/>
          </p:cNvSpPr>
          <p:nvPr/>
        </p:nvSpPr>
        <p:spPr bwMode="auto">
          <a:xfrm>
            <a:off x="381000" y="1752600"/>
            <a:ext cx="8469312"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To protect yourself from vapors, always work with</a:t>
            </a:r>
          </a:p>
          <a:p>
            <a:r>
              <a:rPr lang="en-US" dirty="0">
                <a:latin typeface="Arial Rounded MT Bold" pitchFamily="34" charset="0"/>
              </a:rPr>
              <a:t>chemicals in a hood.</a:t>
            </a:r>
          </a:p>
        </p:txBody>
      </p:sp>
      <p:sp>
        <p:nvSpPr>
          <p:cNvPr id="16" name="Rectangle 8"/>
          <p:cNvSpPr>
            <a:spLocks noChangeArrowheads="1"/>
          </p:cNvSpPr>
          <p:nvPr/>
        </p:nvSpPr>
        <p:spPr bwMode="auto">
          <a:xfrm>
            <a:off x="381000" y="2978361"/>
            <a:ext cx="7935912"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The second most common </a:t>
            </a:r>
            <a:r>
              <a:rPr lang="en-US" dirty="0" smtClean="0">
                <a:latin typeface="Arial Rounded MT Bold" pitchFamily="34" charset="0"/>
              </a:rPr>
              <a:t>type of </a:t>
            </a:r>
            <a:r>
              <a:rPr lang="en-US" dirty="0">
                <a:latin typeface="Arial Rounded MT Bold" pitchFamily="34" charset="0"/>
              </a:rPr>
              <a:t>exposure is to the eyes and skin.</a:t>
            </a:r>
          </a:p>
        </p:txBody>
      </p:sp>
      <p:sp>
        <p:nvSpPr>
          <p:cNvPr id="17" name="Rectangle 9"/>
          <p:cNvSpPr>
            <a:spLocks noChangeArrowheads="1"/>
          </p:cNvSpPr>
          <p:nvPr/>
        </p:nvSpPr>
        <p:spPr bwMode="auto">
          <a:xfrm>
            <a:off x="446088" y="4038600"/>
            <a:ext cx="4848225" cy="609600"/>
          </a:xfrm>
          <a:prstGeom prst="rect">
            <a:avLst/>
          </a:prstGeom>
          <a:noFill/>
          <a:ln w="9525">
            <a:noFill/>
            <a:miter lim="800000"/>
            <a:headEnd/>
            <a:tailEnd/>
          </a:ln>
          <a:effectLst/>
        </p:spPr>
        <p:txBody>
          <a:bodyPr wrap="none" lIns="92075" tIns="46038" rIns="92075" bIns="46038">
            <a:spAutoFit/>
          </a:bodyPr>
          <a:lstStyle/>
          <a:p>
            <a:r>
              <a:rPr lang="en-US" dirty="0">
                <a:latin typeface="Arial Rounded MT Bold" pitchFamily="34" charset="0"/>
              </a:rPr>
              <a:t>Always wear goggles to protect your eyes.</a:t>
            </a:r>
          </a:p>
        </p:txBody>
      </p:sp>
      <p:sp>
        <p:nvSpPr>
          <p:cNvPr id="18" name="Rectangle 10"/>
          <p:cNvSpPr>
            <a:spLocks noChangeArrowheads="1"/>
          </p:cNvSpPr>
          <p:nvPr/>
        </p:nvSpPr>
        <p:spPr bwMode="auto">
          <a:xfrm>
            <a:off x="381000" y="4959561"/>
            <a:ext cx="7848600"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Chemically resistant gloves will </a:t>
            </a:r>
            <a:r>
              <a:rPr lang="en-US" dirty="0" smtClean="0">
                <a:latin typeface="Arial Rounded MT Bold" pitchFamily="34" charset="0"/>
              </a:rPr>
              <a:t>protect you </a:t>
            </a:r>
            <a:r>
              <a:rPr lang="en-US" dirty="0">
                <a:latin typeface="Arial Rounded MT Bold" pitchFamily="34" charset="0"/>
              </a:rPr>
              <a:t>from the most common type of skin </a:t>
            </a:r>
            <a:r>
              <a:rPr lang="en-US" dirty="0" smtClean="0">
                <a:latin typeface="Arial Rounded MT Bold" pitchFamily="34" charset="0"/>
              </a:rPr>
              <a:t>exposure</a:t>
            </a:r>
            <a:r>
              <a:rPr lang="en-US" dirty="0">
                <a:latin typeface="Arial Rounded MT Bold" pitchFamily="34" charset="0"/>
              </a:rPr>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fld id="{66628F2D-676A-42D1-A10D-0ECE70BCF921}" type="datetime1">
              <a:rPr lang="en-US" smtClean="0"/>
              <a:pPr>
                <a:defRPr/>
              </a:pPr>
              <a:t>3/30/2012</a:t>
            </a:fld>
            <a:endParaRPr lang="en-US"/>
          </a:p>
        </p:txBody>
      </p:sp>
      <p:sp>
        <p:nvSpPr>
          <p:cNvPr id="12" name="Slide Number Placeholder 3"/>
          <p:cNvSpPr>
            <a:spLocks noGrp="1"/>
          </p:cNvSpPr>
          <p:nvPr>
            <p:ph type="sldNum" sz="quarter" idx="12"/>
          </p:nvPr>
        </p:nvSpPr>
        <p:spPr/>
        <p:txBody>
          <a:bodyPr/>
          <a:lstStyle/>
          <a:p>
            <a:pPr>
              <a:defRPr/>
            </a:pPr>
            <a:fld id="{42C9718E-7A8F-477E-898D-5A1BFA775881}" type="slidenum">
              <a:rPr lang="en-US"/>
              <a:pPr>
                <a:defRPr/>
              </a:pPr>
              <a:t>72</a:t>
            </a:fld>
            <a:endParaRPr lang="en-US"/>
          </a:p>
        </p:txBody>
      </p:sp>
      <p:sp>
        <p:nvSpPr>
          <p:cNvPr id="76804" name="Rectangle 2"/>
          <p:cNvSpPr>
            <a:spLocks noChangeArrowheads="1"/>
          </p:cNvSpPr>
          <p:nvPr/>
        </p:nvSpPr>
        <p:spPr bwMode="auto">
          <a:xfrm>
            <a:off x="387350" y="4673203"/>
            <a:ext cx="8528049" cy="1575197"/>
          </a:xfrm>
          <a:prstGeom prst="rect">
            <a:avLst/>
          </a:prstGeom>
          <a:solidFill>
            <a:srgbClr val="FFFFCC">
              <a:alpha val="50195"/>
            </a:srgbClr>
          </a:solidFill>
          <a:ln w="12700">
            <a:solidFill>
              <a:schemeClr val="tx1"/>
            </a:solidFill>
            <a:miter lim="800000"/>
            <a:headEnd/>
            <a:tailEnd/>
          </a:ln>
        </p:spPr>
        <p:txBody>
          <a:bodyPr wrap="none" anchor="ctr"/>
          <a:lstStyle/>
          <a:p>
            <a:endParaRPr lang="en-IN"/>
          </a:p>
        </p:txBody>
      </p:sp>
      <p:sp>
        <p:nvSpPr>
          <p:cNvPr id="76805" name="Rectangle 3"/>
          <p:cNvSpPr>
            <a:spLocks noChangeArrowheads="1"/>
          </p:cNvSpPr>
          <p:nvPr/>
        </p:nvSpPr>
        <p:spPr bwMode="auto">
          <a:xfrm>
            <a:off x="304801" y="1314450"/>
            <a:ext cx="7759700" cy="1371600"/>
          </a:xfrm>
          <a:prstGeom prst="rect">
            <a:avLst/>
          </a:prstGeom>
          <a:solidFill>
            <a:srgbClr val="FFFFCC">
              <a:alpha val="50195"/>
            </a:srgbClr>
          </a:solidFill>
          <a:ln w="12700">
            <a:solidFill>
              <a:schemeClr val="tx1"/>
            </a:solidFill>
            <a:miter lim="800000"/>
            <a:headEnd/>
            <a:tailEnd/>
          </a:ln>
        </p:spPr>
        <p:txBody>
          <a:bodyPr wrap="none" anchor="ctr"/>
          <a:lstStyle/>
          <a:p>
            <a:endParaRPr lang="en-IN"/>
          </a:p>
        </p:txBody>
      </p:sp>
      <p:sp>
        <p:nvSpPr>
          <p:cNvPr id="117764" name="Rectangle 4"/>
          <p:cNvSpPr>
            <a:spLocks noChangeArrowheads="1"/>
          </p:cNvSpPr>
          <p:nvPr/>
        </p:nvSpPr>
        <p:spPr bwMode="auto">
          <a:xfrm>
            <a:off x="812800" y="4000501"/>
            <a:ext cx="4898585" cy="708528"/>
          </a:xfrm>
          <a:prstGeom prst="rect">
            <a:avLst/>
          </a:prstGeom>
          <a:noFill/>
          <a:ln w="9525">
            <a:noFill/>
            <a:miter lim="800000"/>
            <a:headEnd/>
            <a:tailEnd/>
          </a:ln>
          <a:effectLst/>
        </p:spPr>
        <p:txBody>
          <a:bodyPr wrap="none" lIns="92075" tIns="46038" rIns="92075" bIns="46038">
            <a:spAutoFit/>
          </a:bodyPr>
          <a:lstStyle/>
          <a:p>
            <a:pPr>
              <a:defRPr/>
            </a:pPr>
            <a:r>
              <a:rPr lang="en-US" sz="4000" dirty="0">
                <a:solidFill>
                  <a:srgbClr val="00CCCC"/>
                </a:solidFill>
                <a:effectLst>
                  <a:outerShdw blurRad="38100" dist="38100" dir="2700000" algn="tl">
                    <a:srgbClr val="C0C0C0"/>
                  </a:outerShdw>
                </a:effectLst>
                <a:latin typeface="Arial Rounded MT Bold" pitchFamily="34" charset="0"/>
              </a:rPr>
              <a:t>CONTACT LENSES</a:t>
            </a:r>
          </a:p>
        </p:txBody>
      </p:sp>
      <p:sp>
        <p:nvSpPr>
          <p:cNvPr id="76807" name="Rectangle 5"/>
          <p:cNvSpPr>
            <a:spLocks noChangeArrowheads="1"/>
          </p:cNvSpPr>
          <p:nvPr/>
        </p:nvSpPr>
        <p:spPr bwMode="auto">
          <a:xfrm>
            <a:off x="518584" y="4876800"/>
            <a:ext cx="8244416" cy="1200971"/>
          </a:xfrm>
          <a:prstGeom prst="rect">
            <a:avLst/>
          </a:prstGeom>
          <a:noFill/>
          <a:ln w="9525">
            <a:noFill/>
            <a:miter lim="800000"/>
            <a:headEnd/>
            <a:tailEnd/>
          </a:ln>
        </p:spPr>
        <p:txBody>
          <a:bodyPr wrap="square" lIns="92075" tIns="46038" rIns="92075" bIns="46038">
            <a:spAutoFit/>
          </a:bodyPr>
          <a:lstStyle/>
          <a:p>
            <a:r>
              <a:rPr lang="en-US" dirty="0">
                <a:latin typeface="Arial Rounded MT Bold" pitchFamily="34" charset="0"/>
              </a:rPr>
              <a:t>Contact lenses </a:t>
            </a:r>
            <a:r>
              <a:rPr lang="en-US" dirty="0" smtClean="0">
                <a:latin typeface="Arial Rounded MT Bold" pitchFamily="34" charset="0"/>
              </a:rPr>
              <a:t>ARE DANGEROUS!! </a:t>
            </a:r>
          </a:p>
          <a:p>
            <a:r>
              <a:rPr lang="en-US" dirty="0" smtClean="0">
                <a:latin typeface="Arial Rounded MT Bold" pitchFamily="34" charset="0"/>
              </a:rPr>
              <a:t>may </a:t>
            </a:r>
            <a:r>
              <a:rPr lang="en-US" dirty="0">
                <a:latin typeface="Arial Rounded MT Bold" pitchFamily="34" charset="0"/>
              </a:rPr>
              <a:t>be worn in the laboratory, but</a:t>
            </a:r>
          </a:p>
          <a:p>
            <a:r>
              <a:rPr lang="en-US" dirty="0">
                <a:latin typeface="Arial Rounded MT Bold" pitchFamily="34" charset="0"/>
              </a:rPr>
              <a:t>you must also wear approved safety goggles.</a:t>
            </a:r>
          </a:p>
        </p:txBody>
      </p:sp>
      <p:sp>
        <p:nvSpPr>
          <p:cNvPr id="76808" name="Rectangle 6"/>
          <p:cNvSpPr>
            <a:spLocks noChangeArrowheads="1"/>
          </p:cNvSpPr>
          <p:nvPr/>
        </p:nvSpPr>
        <p:spPr bwMode="auto">
          <a:xfrm>
            <a:off x="670984" y="1576387"/>
            <a:ext cx="186013" cy="462307"/>
          </a:xfrm>
          <a:prstGeom prst="rect">
            <a:avLst/>
          </a:prstGeom>
          <a:noFill/>
          <a:ln w="9525">
            <a:noFill/>
            <a:miter lim="800000"/>
            <a:headEnd/>
            <a:tailEnd/>
          </a:ln>
        </p:spPr>
        <p:txBody>
          <a:bodyPr wrap="none" lIns="92075" tIns="46038" rIns="92075" bIns="46038">
            <a:spAutoFit/>
          </a:bodyPr>
          <a:lstStyle/>
          <a:p>
            <a:endParaRPr lang="en-US">
              <a:latin typeface="Times New Roman" pitchFamily="18" charset="0"/>
            </a:endParaRPr>
          </a:p>
        </p:txBody>
      </p:sp>
      <p:sp>
        <p:nvSpPr>
          <p:cNvPr id="76809" name="Rectangle 7"/>
          <p:cNvSpPr>
            <a:spLocks noChangeArrowheads="1"/>
          </p:cNvSpPr>
          <p:nvPr/>
        </p:nvSpPr>
        <p:spPr bwMode="auto">
          <a:xfrm>
            <a:off x="406401" y="1428750"/>
            <a:ext cx="7507817" cy="1200971"/>
          </a:xfrm>
          <a:prstGeom prst="rect">
            <a:avLst/>
          </a:prstGeom>
          <a:noFill/>
          <a:ln w="9525">
            <a:noFill/>
            <a:miter lim="800000"/>
            <a:headEnd/>
            <a:tailEnd/>
          </a:ln>
        </p:spPr>
        <p:txBody>
          <a:bodyPr lIns="92075" tIns="46038" rIns="92075" bIns="46038">
            <a:spAutoFit/>
          </a:bodyPr>
          <a:lstStyle/>
          <a:p>
            <a:r>
              <a:rPr lang="en-US">
                <a:solidFill>
                  <a:srgbClr val="CC0000"/>
                </a:solidFill>
                <a:latin typeface="Arial Rounded MT Bold" pitchFamily="34" charset="0"/>
              </a:rPr>
              <a:t>Ordinary eye glasses </a:t>
            </a:r>
          </a:p>
          <a:p>
            <a:r>
              <a:rPr lang="en-US">
                <a:solidFill>
                  <a:srgbClr val="CC0000"/>
                </a:solidFill>
                <a:latin typeface="Arial Rounded MT Bold" pitchFamily="34" charset="0"/>
              </a:rPr>
              <a:t>(even if hardened) do not provide adequate protection to your eyes.</a:t>
            </a:r>
          </a:p>
        </p:txBody>
      </p:sp>
      <p:sp>
        <p:nvSpPr>
          <p:cNvPr id="76810" name="Rectangle 8"/>
          <p:cNvSpPr>
            <a:spLocks noChangeArrowheads="1"/>
          </p:cNvSpPr>
          <p:nvPr/>
        </p:nvSpPr>
        <p:spPr bwMode="auto">
          <a:xfrm>
            <a:off x="508000" y="2971800"/>
            <a:ext cx="7721600" cy="462307"/>
          </a:xfrm>
          <a:prstGeom prst="rect">
            <a:avLst/>
          </a:prstGeom>
          <a:noFill/>
          <a:ln w="9525">
            <a:noFill/>
            <a:miter lim="800000"/>
            <a:headEnd/>
            <a:tailEnd/>
          </a:ln>
        </p:spPr>
        <p:txBody>
          <a:bodyPr wrap="square" lIns="92075" tIns="46038" rIns="92075" bIns="46038">
            <a:spAutoFit/>
          </a:bodyPr>
          <a:lstStyle/>
          <a:p>
            <a:r>
              <a:rPr lang="en-US" dirty="0">
                <a:latin typeface="Arial Rounded MT Bold" pitchFamily="34" charset="0"/>
              </a:rPr>
              <a:t>If you wear glasses, the </a:t>
            </a:r>
            <a:r>
              <a:rPr lang="en-US" dirty="0" smtClean="0">
                <a:latin typeface="Arial Rounded MT Bold" pitchFamily="34" charset="0"/>
              </a:rPr>
              <a:t>goggles will </a:t>
            </a:r>
            <a:r>
              <a:rPr lang="en-US" dirty="0">
                <a:latin typeface="Arial Rounded MT Bold" pitchFamily="34" charset="0"/>
              </a:rPr>
              <a:t>fit over them.</a:t>
            </a:r>
          </a:p>
        </p:txBody>
      </p:sp>
      <p:sp>
        <p:nvSpPr>
          <p:cNvPr id="117769" name="Rectangle 9"/>
          <p:cNvSpPr>
            <a:spLocks noChangeArrowheads="1"/>
          </p:cNvSpPr>
          <p:nvPr/>
        </p:nvSpPr>
        <p:spPr bwMode="auto">
          <a:xfrm>
            <a:off x="2423585" y="486966"/>
            <a:ext cx="3608916" cy="702469"/>
          </a:xfrm>
          <a:prstGeom prst="rect">
            <a:avLst/>
          </a:prstGeom>
          <a:noFill/>
          <a:ln w="9525">
            <a:noFill/>
            <a:miter lim="800000"/>
            <a:headEnd/>
            <a:tailEnd/>
          </a:ln>
          <a:effectLst/>
        </p:spPr>
        <p:txBody>
          <a:bodyPr wrap="none" lIns="92075" tIns="46038" rIns="92075" bIns="46038">
            <a:spAutoFit/>
          </a:bodyPr>
          <a:lstStyle/>
          <a:p>
            <a:pPr>
              <a:defRPr/>
            </a:pPr>
            <a:r>
              <a:rPr lang="en-US" sz="4000">
                <a:solidFill>
                  <a:srgbClr val="CC0000"/>
                </a:solidFill>
                <a:effectLst>
                  <a:outerShdw blurRad="38100" dist="38100" dir="2700000" algn="tl">
                    <a:srgbClr val="C0C0C0"/>
                  </a:outerShdw>
                </a:effectLst>
                <a:latin typeface="Arial Rounded MT Bold" pitchFamily="34" charset="0"/>
              </a:rPr>
              <a:t>EYEGLASSES</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6838E7F-2E89-4309-8096-6732699B4130}" type="datetime1">
              <a:rPr lang="en-US" smtClean="0"/>
              <a:pPr>
                <a:defRPr/>
              </a:pPr>
              <a:t>3/30/2012</a:t>
            </a:fld>
            <a:endParaRPr lang="en-US"/>
          </a:p>
        </p:txBody>
      </p:sp>
      <p:sp>
        <p:nvSpPr>
          <p:cNvPr id="3" name="Slide Number Placeholder 2"/>
          <p:cNvSpPr>
            <a:spLocks noGrp="1"/>
          </p:cNvSpPr>
          <p:nvPr>
            <p:ph type="sldNum" sz="quarter" idx="12"/>
          </p:nvPr>
        </p:nvSpPr>
        <p:spPr/>
        <p:txBody>
          <a:bodyPr/>
          <a:lstStyle/>
          <a:p>
            <a:pPr>
              <a:defRPr/>
            </a:pPr>
            <a:fld id="{47431E54-B6AE-41B6-A111-7688FE7B9E38}" type="slidenum">
              <a:rPr lang="en-US" smtClean="0"/>
              <a:pPr>
                <a:defRPr/>
              </a:pPr>
              <a:t>73</a:t>
            </a:fld>
            <a:endParaRPr lang="en-US"/>
          </a:p>
        </p:txBody>
      </p:sp>
      <p:sp>
        <p:nvSpPr>
          <p:cNvPr id="6" name="Rectangle 2"/>
          <p:cNvSpPr>
            <a:spLocks noChangeArrowheads="1"/>
          </p:cNvSpPr>
          <p:nvPr/>
        </p:nvSpPr>
        <p:spPr bwMode="auto">
          <a:xfrm>
            <a:off x="152400" y="1143000"/>
            <a:ext cx="8763000" cy="1914525"/>
          </a:xfrm>
          <a:prstGeom prst="rect">
            <a:avLst/>
          </a:prstGeom>
          <a:solidFill>
            <a:srgbClr val="FFFF00">
              <a:alpha val="50000"/>
            </a:srgbClr>
          </a:solidFill>
          <a:ln w="12700">
            <a:solidFill>
              <a:schemeClr val="tx1"/>
            </a:solidFill>
            <a:miter lim="800000"/>
            <a:headEnd/>
            <a:tailEnd/>
          </a:ln>
          <a:effectLst/>
        </p:spPr>
        <p:txBody>
          <a:bodyPr wrap="none" anchor="ctr"/>
          <a:lstStyle/>
          <a:p>
            <a:endParaRPr lang="en-US"/>
          </a:p>
        </p:txBody>
      </p:sp>
      <p:sp>
        <p:nvSpPr>
          <p:cNvPr id="7" name="Rectangle 3"/>
          <p:cNvSpPr>
            <a:spLocks noChangeArrowheads="1"/>
          </p:cNvSpPr>
          <p:nvPr/>
        </p:nvSpPr>
        <p:spPr bwMode="auto">
          <a:xfrm>
            <a:off x="381000" y="1389829"/>
            <a:ext cx="8458200" cy="831639"/>
          </a:xfrm>
          <a:prstGeom prst="rect">
            <a:avLst/>
          </a:prstGeom>
          <a:noFill/>
          <a:ln w="9525">
            <a:noFill/>
            <a:miter lim="800000"/>
            <a:headEnd/>
            <a:tailEnd/>
          </a:ln>
          <a:effectLst/>
        </p:spPr>
        <p:txBody>
          <a:bodyPr wrap="square" lIns="92075" tIns="46038" rIns="92075" bIns="46038">
            <a:spAutoFit/>
          </a:bodyPr>
          <a:lstStyle/>
          <a:p>
            <a:r>
              <a:rPr lang="en-US" dirty="0">
                <a:solidFill>
                  <a:schemeClr val="accent2"/>
                </a:solidFill>
                <a:latin typeface="Arial Rounded MT Bold" pitchFamily="34" charset="0"/>
              </a:rPr>
              <a:t>GOGGLES MUST BE </a:t>
            </a:r>
            <a:r>
              <a:rPr lang="en-US" dirty="0" smtClean="0">
                <a:solidFill>
                  <a:schemeClr val="accent2"/>
                </a:solidFill>
                <a:latin typeface="Arial Rounded MT Bold" pitchFamily="34" charset="0"/>
              </a:rPr>
              <a:t>WORN AT </a:t>
            </a:r>
            <a:r>
              <a:rPr lang="en-US" dirty="0">
                <a:solidFill>
                  <a:schemeClr val="accent2"/>
                </a:solidFill>
                <a:latin typeface="Arial Rounded MT Bold" pitchFamily="34" charset="0"/>
              </a:rPr>
              <a:t>ALL TIMES WHEN WORKING </a:t>
            </a:r>
            <a:r>
              <a:rPr lang="en-US" dirty="0" smtClean="0">
                <a:solidFill>
                  <a:schemeClr val="accent2"/>
                </a:solidFill>
                <a:latin typeface="Arial Rounded MT Bold" pitchFamily="34" charset="0"/>
              </a:rPr>
              <a:t>IN </a:t>
            </a:r>
            <a:r>
              <a:rPr lang="en-US" dirty="0">
                <a:solidFill>
                  <a:schemeClr val="accent2"/>
                </a:solidFill>
                <a:latin typeface="Arial Rounded MT Bold" pitchFamily="34" charset="0"/>
              </a:rPr>
              <a:t>THE LABORATORY.</a:t>
            </a:r>
          </a:p>
        </p:txBody>
      </p:sp>
      <p:sp>
        <p:nvSpPr>
          <p:cNvPr id="8" name="Rectangle 4"/>
          <p:cNvSpPr>
            <a:spLocks noChangeArrowheads="1"/>
          </p:cNvSpPr>
          <p:nvPr/>
        </p:nvSpPr>
        <p:spPr bwMode="auto">
          <a:xfrm>
            <a:off x="76201" y="3886200"/>
            <a:ext cx="9067800" cy="1200971"/>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You must wear the type of goggles that seal completely </a:t>
            </a:r>
            <a:endParaRPr lang="en-US" dirty="0" smtClean="0">
              <a:latin typeface="Arial Rounded MT Bold" pitchFamily="34" charset="0"/>
            </a:endParaRPr>
          </a:p>
          <a:p>
            <a:r>
              <a:rPr lang="en-US" dirty="0" smtClean="0">
                <a:latin typeface="Arial Rounded MT Bold" pitchFamily="34" charset="0"/>
              </a:rPr>
              <a:t>around </a:t>
            </a:r>
            <a:r>
              <a:rPr lang="en-US" dirty="0">
                <a:latin typeface="Arial Rounded MT Bold" pitchFamily="34" charset="0"/>
              </a:rPr>
              <a:t>the </a:t>
            </a:r>
            <a:r>
              <a:rPr lang="en-US" dirty="0" smtClean="0">
                <a:latin typeface="Arial Rounded MT Bold" pitchFamily="34" charset="0"/>
              </a:rPr>
              <a:t>eyes and </a:t>
            </a:r>
            <a:r>
              <a:rPr lang="en-US" dirty="0">
                <a:latin typeface="Arial Rounded MT Bold" pitchFamily="34" charset="0"/>
              </a:rPr>
              <a:t>provide splash protection from top, </a:t>
            </a:r>
            <a:endParaRPr lang="en-US" dirty="0" smtClean="0">
              <a:latin typeface="Arial Rounded MT Bold" pitchFamily="34" charset="0"/>
            </a:endParaRPr>
          </a:p>
          <a:p>
            <a:r>
              <a:rPr lang="en-US" dirty="0" smtClean="0">
                <a:latin typeface="Arial Rounded MT Bold" pitchFamily="34" charset="0"/>
              </a:rPr>
              <a:t>bottom</a:t>
            </a:r>
            <a:r>
              <a:rPr lang="en-US" dirty="0">
                <a:latin typeface="Arial Rounded MT Bold" pitchFamily="34" charset="0"/>
              </a:rPr>
              <a:t>, and the sides, as well as from the front.</a:t>
            </a:r>
          </a:p>
        </p:txBody>
      </p:sp>
      <p:sp>
        <p:nvSpPr>
          <p:cNvPr id="9" name="Rectangle 5"/>
          <p:cNvSpPr>
            <a:spLocks noChangeArrowheads="1"/>
          </p:cNvSpPr>
          <p:nvPr/>
        </p:nvSpPr>
        <p:spPr bwMode="auto">
          <a:xfrm>
            <a:off x="2141538" y="228600"/>
            <a:ext cx="4564062" cy="708528"/>
          </a:xfrm>
          <a:prstGeom prst="rect">
            <a:avLst/>
          </a:prstGeom>
          <a:noFill/>
          <a:ln w="9525">
            <a:noFill/>
            <a:miter lim="800000"/>
            <a:headEnd/>
            <a:tailEnd/>
          </a:ln>
          <a:effectLst/>
        </p:spPr>
        <p:txBody>
          <a:bodyPr wrap="square" lIns="92075" tIns="46038" rIns="92075" bIns="46038">
            <a:spAutoFit/>
          </a:bodyPr>
          <a:lstStyle/>
          <a:p>
            <a:pPr algn="ctr"/>
            <a:r>
              <a:rPr lang="en-US" sz="4000" dirty="0">
                <a:solidFill>
                  <a:schemeClr val="accent2"/>
                </a:solidFill>
                <a:effectLst>
                  <a:outerShdw blurRad="38100" dist="38100" dir="2700000" algn="tl">
                    <a:srgbClr val="C0C0C0"/>
                  </a:outerShdw>
                </a:effectLst>
                <a:latin typeface="Arial Rounded MT Bold" pitchFamily="34" charset="0"/>
              </a:rPr>
              <a:t>GOGGLES</a:t>
            </a:r>
          </a:p>
        </p:txBody>
      </p:sp>
      <p:pic>
        <p:nvPicPr>
          <p:cNvPr id="10" name="Picture 6"/>
          <p:cNvPicPr>
            <a:picLocks noChangeArrowheads="1"/>
          </p:cNvPicPr>
          <p:nvPr/>
        </p:nvPicPr>
        <p:blipFill>
          <a:blip r:embed="rId2" cstate="print"/>
          <a:srcRect/>
          <a:stretch>
            <a:fillRect/>
          </a:stretch>
        </p:blipFill>
        <p:spPr bwMode="auto">
          <a:xfrm>
            <a:off x="5562600" y="5029200"/>
            <a:ext cx="2286000" cy="16246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B3639C9-0CA1-4F18-B884-B84487DDDE2F}" type="datetime1">
              <a:rPr lang="en-US" smtClean="0"/>
              <a:pPr>
                <a:defRPr/>
              </a:pPr>
              <a:t>3/30/2012</a:t>
            </a:fld>
            <a:endParaRPr lang="en-US"/>
          </a:p>
        </p:txBody>
      </p:sp>
      <p:sp>
        <p:nvSpPr>
          <p:cNvPr id="3" name="Slide Number Placeholder 2"/>
          <p:cNvSpPr>
            <a:spLocks noGrp="1"/>
          </p:cNvSpPr>
          <p:nvPr>
            <p:ph type="sldNum" sz="quarter" idx="12"/>
          </p:nvPr>
        </p:nvSpPr>
        <p:spPr/>
        <p:txBody>
          <a:bodyPr/>
          <a:lstStyle/>
          <a:p>
            <a:pPr>
              <a:defRPr/>
            </a:pPr>
            <a:fld id="{47431E54-B6AE-41B6-A111-7688FE7B9E38}" type="slidenum">
              <a:rPr lang="en-US" smtClean="0"/>
              <a:pPr>
                <a:defRPr/>
              </a:pPr>
              <a:t>74</a:t>
            </a:fld>
            <a:endParaRPr lang="en-US"/>
          </a:p>
        </p:txBody>
      </p:sp>
      <p:sp>
        <p:nvSpPr>
          <p:cNvPr id="6" name="Rectangle 2"/>
          <p:cNvSpPr txBox="1">
            <a:spLocks noChangeArrowheads="1"/>
          </p:cNvSpPr>
          <p:nvPr/>
        </p:nvSpPr>
        <p:spPr>
          <a:xfrm>
            <a:off x="514350" y="812800"/>
            <a:ext cx="7943850" cy="1524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dirty="0" smtClean="0">
                <a:solidFill>
                  <a:schemeClr val="accent2"/>
                </a:solidFill>
                <a:effectLst>
                  <a:outerShdw blurRad="38100" dist="38100" dir="2700000" algn="tl">
                    <a:srgbClr val="C0C0C0"/>
                  </a:outerShdw>
                </a:effectLst>
                <a:latin typeface="Arial Rounded MT Bold" pitchFamily="34" charset="0"/>
              </a:rPr>
              <a:t>Eye Protection</a:t>
            </a:r>
            <a:endParaRPr lang="en-US" sz="4000" dirty="0">
              <a:solidFill>
                <a:schemeClr val="accent2"/>
              </a:solidFill>
              <a:effectLst>
                <a:outerShdw blurRad="38100" dist="38100" dir="2700000" algn="tl">
                  <a:srgbClr val="C0C0C0"/>
                </a:outerShdw>
              </a:effectLst>
              <a:latin typeface="Arial Rounded MT Bold" pitchFamily="34" charset="0"/>
            </a:endParaRPr>
          </a:p>
        </p:txBody>
      </p:sp>
      <p:sp>
        <p:nvSpPr>
          <p:cNvPr id="7" name="Rectangle 3"/>
          <p:cNvSpPr txBox="1">
            <a:spLocks noChangeArrowheads="1"/>
          </p:cNvSpPr>
          <p:nvPr/>
        </p:nvSpPr>
        <p:spPr>
          <a:xfrm>
            <a:off x="514350" y="2286000"/>
            <a:ext cx="7791450" cy="2844800"/>
          </a:xfrm>
          <a:prstGeom prst="rect">
            <a:avLst/>
          </a:prstGeom>
        </p:spPr>
        <p:txBody>
          <a:bodyPr/>
          <a:lstStyle/>
          <a:p>
            <a:pPr marL="342900" marR="0" lvl="0" indent="-342900" defTabSz="914400" latinLnBrk="0">
              <a:lnSpc>
                <a:spcPct val="100000"/>
              </a:lnSpc>
              <a:buClrTx/>
              <a:buSzTx/>
              <a:buFontTx/>
              <a:buChar char="•"/>
              <a:tabLst/>
              <a:defRPr/>
            </a:pPr>
            <a:r>
              <a:rPr lang="en-US" dirty="0" smtClean="0">
                <a:latin typeface="Arial Rounded MT Bold" pitchFamily="34" charset="0"/>
              </a:rPr>
              <a:t>At University of X, an investigator was blinded in one eye when a </a:t>
            </a:r>
            <a:r>
              <a:rPr lang="en-US" dirty="0" err="1" smtClean="0">
                <a:latin typeface="Arial Rounded MT Bold" pitchFamily="34" charset="0"/>
              </a:rPr>
              <a:t>cryotube</a:t>
            </a:r>
            <a:r>
              <a:rPr lang="en-US" dirty="0" smtClean="0">
                <a:latin typeface="Arial Rounded MT Bold" pitchFamily="34" charset="0"/>
              </a:rPr>
              <a:t> exploded while being thawed. </a:t>
            </a:r>
          </a:p>
          <a:p>
            <a:pPr marL="342900" marR="0" lvl="0" indent="-342900" defTabSz="914400" latinLnBrk="0">
              <a:lnSpc>
                <a:spcPct val="100000"/>
              </a:lnSpc>
              <a:buClrTx/>
              <a:buSzTx/>
              <a:buFontTx/>
              <a:buChar char="•"/>
              <a:tabLst/>
              <a:defRPr/>
            </a:pPr>
            <a:r>
              <a:rPr lang="en-US" dirty="0" smtClean="0">
                <a:latin typeface="Arial Rounded MT Bold" pitchFamily="34" charset="0"/>
              </a:rPr>
              <a:t>The probable cause was the rapid expansion of liquid nitrogen that had entered the tube through a small crack during storage</a:t>
            </a:r>
            <a:endParaRPr lang="en-US" dirty="0">
              <a:latin typeface="Arial Rounded MT Bold"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0C8A5420-031A-4E94-B85B-F4ABADEAA00C}" type="datetime1">
              <a:rPr lang="en-US" smtClean="0"/>
              <a:pPr>
                <a:defRPr/>
              </a:pPr>
              <a:t>3/30/2012</a:t>
            </a:fld>
            <a:endParaRPr lang="en-US"/>
          </a:p>
        </p:txBody>
      </p:sp>
      <p:sp>
        <p:nvSpPr>
          <p:cNvPr id="7" name="Slide Number Placeholder 5"/>
          <p:cNvSpPr>
            <a:spLocks noGrp="1"/>
          </p:cNvSpPr>
          <p:nvPr>
            <p:ph type="sldNum" sz="quarter" idx="12"/>
          </p:nvPr>
        </p:nvSpPr>
        <p:spPr/>
        <p:txBody>
          <a:bodyPr/>
          <a:lstStyle/>
          <a:p>
            <a:pPr>
              <a:defRPr/>
            </a:pPr>
            <a:fld id="{DF04D63A-A0E1-43AC-9D41-75D0FBF7496E}" type="slidenum">
              <a:rPr lang="en-US"/>
              <a:pPr>
                <a:defRPr/>
              </a:pPr>
              <a:t>75</a:t>
            </a:fld>
            <a:endParaRPr lang="en-US"/>
          </a:p>
        </p:txBody>
      </p:sp>
      <p:pic>
        <p:nvPicPr>
          <p:cNvPr id="79876" name="Picture 2051"/>
          <p:cNvPicPr>
            <a:picLocks noGrp="1" noChangeAspect="1" noChangeArrowheads="1"/>
          </p:cNvPicPr>
          <p:nvPr>
            <p:ph type="body" idx="1"/>
          </p:nvPr>
        </p:nvPicPr>
        <p:blipFill>
          <a:blip r:embed="rId3" cstate="print"/>
          <a:srcRect/>
          <a:stretch>
            <a:fillRect/>
          </a:stretch>
        </p:blipFill>
        <p:spPr>
          <a:xfrm>
            <a:off x="812800" y="1657350"/>
            <a:ext cx="7772400" cy="4114800"/>
          </a:xfrm>
        </p:spPr>
      </p:pic>
      <p:sp>
        <p:nvSpPr>
          <p:cNvPr id="79877" name="Rectangle 2052"/>
          <p:cNvSpPr>
            <a:spLocks noGrp="1" noChangeArrowheads="1"/>
          </p:cNvSpPr>
          <p:nvPr>
            <p:ph type="title"/>
          </p:nvPr>
        </p:nvSpPr>
        <p:spPr>
          <a:noFill/>
        </p:spPr>
        <p:txBody>
          <a:bodyPr/>
          <a:lstStyle/>
          <a:p>
            <a:r>
              <a:rPr lang="en-US" smtClean="0"/>
              <a:t>Eye Protection</a:t>
            </a:r>
          </a:p>
        </p:txBody>
      </p:sp>
      <p:sp>
        <p:nvSpPr>
          <p:cNvPr id="79878" name="Rectangle 2055"/>
          <p:cNvSpPr>
            <a:spLocks noChangeArrowheads="1"/>
          </p:cNvSpPr>
          <p:nvPr/>
        </p:nvSpPr>
        <p:spPr bwMode="auto">
          <a:xfrm>
            <a:off x="2032000" y="5543550"/>
            <a:ext cx="1625600" cy="228600"/>
          </a:xfrm>
          <a:prstGeom prst="rect">
            <a:avLst/>
          </a:prstGeom>
          <a:solidFill>
            <a:schemeClr val="bg1"/>
          </a:solidFill>
          <a:ln w="0">
            <a:noFill/>
            <a:miter lim="800000"/>
            <a:headEnd/>
            <a:tailEnd/>
          </a:ln>
        </p:spPr>
        <p:txBody>
          <a:bodyPr wrap="none" anchor="ctr"/>
          <a:lstStyle/>
          <a:p>
            <a:endParaRPr lang="en-IN"/>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quarter" idx="10"/>
          </p:nvPr>
        </p:nvSpPr>
        <p:spPr/>
        <p:txBody>
          <a:bodyPr/>
          <a:lstStyle/>
          <a:p>
            <a:pPr>
              <a:defRPr/>
            </a:pPr>
            <a:fld id="{54F1AEB2-FD30-4773-BE2E-0F5678D5A524}" type="datetime1">
              <a:rPr lang="en-US" smtClean="0"/>
              <a:pPr>
                <a:defRPr/>
              </a:pPr>
              <a:t>3/30/2012</a:t>
            </a:fld>
            <a:endParaRPr lang="en-US"/>
          </a:p>
        </p:txBody>
      </p:sp>
      <p:sp>
        <p:nvSpPr>
          <p:cNvPr id="11" name="Slide Number Placeholder 3"/>
          <p:cNvSpPr>
            <a:spLocks noGrp="1"/>
          </p:cNvSpPr>
          <p:nvPr>
            <p:ph type="sldNum" sz="quarter" idx="12"/>
          </p:nvPr>
        </p:nvSpPr>
        <p:spPr/>
        <p:txBody>
          <a:bodyPr/>
          <a:lstStyle/>
          <a:p>
            <a:pPr>
              <a:defRPr/>
            </a:pPr>
            <a:fld id="{2B68078D-5675-4DF7-9D9B-943845DDA8B6}" type="slidenum">
              <a:rPr lang="en-US"/>
              <a:pPr>
                <a:defRPr/>
              </a:pPr>
              <a:t>76</a:t>
            </a:fld>
            <a:endParaRPr lang="en-US"/>
          </a:p>
        </p:txBody>
      </p:sp>
      <p:sp>
        <p:nvSpPr>
          <p:cNvPr id="80900" name="Rectangle 2"/>
          <p:cNvSpPr>
            <a:spLocks noChangeArrowheads="1"/>
          </p:cNvSpPr>
          <p:nvPr/>
        </p:nvSpPr>
        <p:spPr bwMode="auto">
          <a:xfrm>
            <a:off x="539751" y="920353"/>
            <a:ext cx="8096249" cy="1079897"/>
          </a:xfrm>
          <a:prstGeom prst="rect">
            <a:avLst/>
          </a:prstGeom>
          <a:solidFill>
            <a:srgbClr val="FFFFCC">
              <a:alpha val="50195"/>
            </a:srgbClr>
          </a:solidFill>
          <a:ln w="12700">
            <a:solidFill>
              <a:schemeClr val="tx1"/>
            </a:solidFill>
            <a:miter lim="800000"/>
            <a:headEnd/>
            <a:tailEnd/>
          </a:ln>
        </p:spPr>
        <p:txBody>
          <a:bodyPr wrap="none" anchor="ctr"/>
          <a:lstStyle/>
          <a:p>
            <a:endParaRPr lang="en-IN"/>
          </a:p>
        </p:txBody>
      </p:sp>
      <p:sp>
        <p:nvSpPr>
          <p:cNvPr id="118787" name="Rectangle 3"/>
          <p:cNvSpPr>
            <a:spLocks noChangeArrowheads="1"/>
          </p:cNvSpPr>
          <p:nvPr/>
        </p:nvSpPr>
        <p:spPr bwMode="auto">
          <a:xfrm>
            <a:off x="1661584" y="182166"/>
            <a:ext cx="2005357" cy="708528"/>
          </a:xfrm>
          <a:prstGeom prst="rect">
            <a:avLst/>
          </a:prstGeom>
          <a:noFill/>
          <a:ln w="9525">
            <a:noFill/>
            <a:miter lim="800000"/>
            <a:headEnd/>
            <a:tailEnd/>
          </a:ln>
          <a:effectLst/>
        </p:spPr>
        <p:txBody>
          <a:bodyPr wrap="none" lIns="92075" tIns="46038" rIns="92075" bIns="46038">
            <a:spAutoFit/>
          </a:bodyPr>
          <a:lstStyle/>
          <a:p>
            <a:pPr>
              <a:defRPr/>
            </a:pPr>
            <a:r>
              <a:rPr lang="en-US" sz="4000">
                <a:solidFill>
                  <a:srgbClr val="CC0000"/>
                </a:solidFill>
                <a:effectLst>
                  <a:outerShdw blurRad="38100" dist="38100" dir="2700000" algn="tl">
                    <a:srgbClr val="C0C0C0"/>
                  </a:outerShdw>
                </a:effectLst>
                <a:latin typeface="Arial Rounded MT Bold" pitchFamily="34" charset="0"/>
              </a:rPr>
              <a:t>SHOES</a:t>
            </a:r>
          </a:p>
        </p:txBody>
      </p:sp>
      <p:sp>
        <p:nvSpPr>
          <p:cNvPr id="80902" name="Rectangle 4"/>
          <p:cNvSpPr>
            <a:spLocks noChangeArrowheads="1"/>
          </p:cNvSpPr>
          <p:nvPr/>
        </p:nvSpPr>
        <p:spPr bwMode="auto">
          <a:xfrm>
            <a:off x="2438400" y="2628900"/>
            <a:ext cx="6443133" cy="462307"/>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        - open-toed sandals are not permitted.</a:t>
            </a:r>
          </a:p>
        </p:txBody>
      </p:sp>
      <p:sp>
        <p:nvSpPr>
          <p:cNvPr id="80903" name="Rectangle 5"/>
          <p:cNvSpPr>
            <a:spLocks noChangeArrowheads="1"/>
          </p:cNvSpPr>
          <p:nvPr/>
        </p:nvSpPr>
        <p:spPr bwMode="auto">
          <a:xfrm>
            <a:off x="609601" y="1143000"/>
            <a:ext cx="7838017" cy="462307"/>
          </a:xfrm>
          <a:prstGeom prst="rect">
            <a:avLst/>
          </a:prstGeom>
          <a:noFill/>
          <a:ln w="9525">
            <a:noFill/>
            <a:miter lim="800000"/>
            <a:headEnd/>
            <a:tailEnd/>
          </a:ln>
        </p:spPr>
        <p:txBody>
          <a:bodyPr lIns="92075" tIns="46038" rIns="92075" bIns="46038">
            <a:spAutoFit/>
          </a:bodyPr>
          <a:lstStyle/>
          <a:p>
            <a:r>
              <a:rPr lang="en-US">
                <a:solidFill>
                  <a:srgbClr val="CC0000"/>
                </a:solidFill>
                <a:latin typeface="Arial Rounded MT Bold" pitchFamily="34" charset="0"/>
              </a:rPr>
              <a:t>You must wear closed-toe shoes in the laboratory</a:t>
            </a:r>
          </a:p>
        </p:txBody>
      </p:sp>
      <p:sp>
        <p:nvSpPr>
          <p:cNvPr id="80904" name="Rectangle 6"/>
          <p:cNvSpPr>
            <a:spLocks noChangeArrowheads="1"/>
          </p:cNvSpPr>
          <p:nvPr/>
        </p:nvSpPr>
        <p:spPr bwMode="auto">
          <a:xfrm>
            <a:off x="2641601" y="5143500"/>
            <a:ext cx="4341284" cy="462307"/>
          </a:xfrm>
          <a:prstGeom prst="rect">
            <a:avLst/>
          </a:prstGeom>
          <a:noFill/>
          <a:ln w="9525">
            <a:noFill/>
            <a:miter lim="800000"/>
            <a:headEnd/>
            <a:tailEnd/>
          </a:ln>
        </p:spPr>
        <p:txBody>
          <a:bodyPr lIns="92075" tIns="46038" rIns="92075" bIns="46038">
            <a:spAutoFit/>
          </a:bodyPr>
          <a:lstStyle/>
          <a:p>
            <a:r>
              <a:rPr lang="en-US">
                <a:latin typeface="Arial Rounded MT Bold" pitchFamily="34" charset="0"/>
              </a:rPr>
              <a:t>- bare feet are not permitted</a:t>
            </a:r>
          </a:p>
        </p:txBody>
      </p:sp>
      <p:pic>
        <p:nvPicPr>
          <p:cNvPr id="80905" name="Picture 7"/>
          <p:cNvPicPr>
            <a:picLocks noChangeArrowheads="1"/>
          </p:cNvPicPr>
          <p:nvPr/>
        </p:nvPicPr>
        <p:blipFill>
          <a:blip r:embed="rId3" cstate="print"/>
          <a:srcRect/>
          <a:stretch>
            <a:fillRect/>
          </a:stretch>
        </p:blipFill>
        <p:spPr bwMode="auto">
          <a:xfrm>
            <a:off x="370418" y="1905000"/>
            <a:ext cx="1947333" cy="1341835"/>
          </a:xfrm>
          <a:prstGeom prst="rect">
            <a:avLst/>
          </a:prstGeom>
          <a:noFill/>
          <a:ln w="9525">
            <a:noFill/>
            <a:miter lim="800000"/>
            <a:headEnd/>
            <a:tailEnd/>
          </a:ln>
        </p:spPr>
      </p:pic>
      <p:pic>
        <p:nvPicPr>
          <p:cNvPr id="80906" name="Picture 8"/>
          <p:cNvPicPr>
            <a:picLocks noChangeArrowheads="1"/>
          </p:cNvPicPr>
          <p:nvPr/>
        </p:nvPicPr>
        <p:blipFill>
          <a:blip r:embed="rId4" cstate="print"/>
          <a:srcRect/>
          <a:stretch>
            <a:fillRect/>
          </a:stretch>
        </p:blipFill>
        <p:spPr bwMode="auto">
          <a:xfrm>
            <a:off x="1600200" y="3429000"/>
            <a:ext cx="21844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quarter" idx="10"/>
          </p:nvPr>
        </p:nvSpPr>
        <p:spPr/>
        <p:txBody>
          <a:bodyPr/>
          <a:lstStyle/>
          <a:p>
            <a:pPr>
              <a:defRPr/>
            </a:pPr>
            <a:fld id="{A4AD19C9-79FD-47E9-895B-FE35753FED94}" type="datetime1">
              <a:rPr lang="en-US" smtClean="0"/>
              <a:pPr>
                <a:defRPr/>
              </a:pPr>
              <a:t>3/30/2012</a:t>
            </a:fld>
            <a:endParaRPr lang="en-US"/>
          </a:p>
        </p:txBody>
      </p:sp>
      <p:sp>
        <p:nvSpPr>
          <p:cNvPr id="13" name="Slide Number Placeholder 3"/>
          <p:cNvSpPr>
            <a:spLocks noGrp="1"/>
          </p:cNvSpPr>
          <p:nvPr>
            <p:ph type="sldNum" sz="quarter" idx="12"/>
          </p:nvPr>
        </p:nvSpPr>
        <p:spPr/>
        <p:txBody>
          <a:bodyPr/>
          <a:lstStyle/>
          <a:p>
            <a:pPr>
              <a:defRPr/>
            </a:pPr>
            <a:fld id="{97214915-BD6F-483A-87E1-25F96F129983}" type="slidenum">
              <a:rPr lang="en-US"/>
              <a:pPr>
                <a:defRPr/>
              </a:pPr>
              <a:t>77</a:t>
            </a:fld>
            <a:endParaRPr lang="en-US"/>
          </a:p>
        </p:txBody>
      </p:sp>
      <p:pic>
        <p:nvPicPr>
          <p:cNvPr id="81924" name="Picture 7"/>
          <p:cNvPicPr>
            <a:picLocks noChangeArrowheads="1"/>
          </p:cNvPicPr>
          <p:nvPr/>
        </p:nvPicPr>
        <p:blipFill>
          <a:blip r:embed="rId3" cstate="print">
            <a:lum bright="70000" contrast="-70000"/>
          </a:blip>
          <a:srcRect l="25368" t="10280" r="25037" b="9119"/>
          <a:stretch>
            <a:fillRect/>
          </a:stretch>
        </p:blipFill>
        <p:spPr bwMode="auto">
          <a:xfrm>
            <a:off x="6661152" y="382191"/>
            <a:ext cx="2482849" cy="1675209"/>
          </a:xfrm>
          <a:prstGeom prst="rect">
            <a:avLst/>
          </a:prstGeom>
          <a:noFill/>
          <a:ln w="9525">
            <a:noFill/>
            <a:miter lim="800000"/>
            <a:headEnd/>
            <a:tailEnd/>
          </a:ln>
        </p:spPr>
      </p:pic>
      <p:pic>
        <p:nvPicPr>
          <p:cNvPr id="81925" name="Picture 8"/>
          <p:cNvPicPr>
            <a:picLocks noChangeArrowheads="1"/>
          </p:cNvPicPr>
          <p:nvPr/>
        </p:nvPicPr>
        <p:blipFill>
          <a:blip r:embed="rId4" cstate="print">
            <a:lum bright="70000" contrast="-70000"/>
          </a:blip>
          <a:srcRect b="8278"/>
          <a:stretch>
            <a:fillRect/>
          </a:stretch>
        </p:blipFill>
        <p:spPr bwMode="auto">
          <a:xfrm>
            <a:off x="5689601" y="4491038"/>
            <a:ext cx="3153833" cy="2369344"/>
          </a:xfrm>
          <a:prstGeom prst="rect">
            <a:avLst/>
          </a:prstGeom>
          <a:noFill/>
          <a:ln w="9525">
            <a:noFill/>
            <a:miter lim="800000"/>
            <a:headEnd/>
            <a:tailEnd/>
          </a:ln>
        </p:spPr>
      </p:pic>
      <p:sp>
        <p:nvSpPr>
          <p:cNvPr id="119810" name="Rectangle 2"/>
          <p:cNvSpPr>
            <a:spLocks noChangeArrowheads="1"/>
          </p:cNvSpPr>
          <p:nvPr/>
        </p:nvSpPr>
        <p:spPr bwMode="auto">
          <a:xfrm>
            <a:off x="3109385" y="334566"/>
            <a:ext cx="2321983" cy="702469"/>
          </a:xfrm>
          <a:prstGeom prst="rect">
            <a:avLst/>
          </a:prstGeom>
          <a:noFill/>
          <a:ln w="9525">
            <a:noFill/>
            <a:miter lim="800000"/>
            <a:headEnd/>
            <a:tailEnd/>
          </a:ln>
          <a:effectLst/>
        </p:spPr>
        <p:txBody>
          <a:bodyPr wrap="none" lIns="92075" tIns="46038" rIns="92075" bIns="46038">
            <a:spAutoFit/>
          </a:bodyPr>
          <a:lstStyle/>
          <a:p>
            <a:pPr>
              <a:defRPr/>
            </a:pPr>
            <a:r>
              <a:rPr lang="en-US" sz="4000">
                <a:solidFill>
                  <a:srgbClr val="339933"/>
                </a:solidFill>
                <a:effectLst>
                  <a:outerShdw blurRad="38100" dist="38100" dir="2700000" algn="tl">
                    <a:srgbClr val="C0C0C0"/>
                  </a:outerShdw>
                </a:effectLst>
                <a:latin typeface="Arial Rounded MT Bold" pitchFamily="34" charset="0"/>
              </a:rPr>
              <a:t>GLOVES</a:t>
            </a:r>
          </a:p>
        </p:txBody>
      </p:sp>
      <p:sp>
        <p:nvSpPr>
          <p:cNvPr id="81927" name="Rectangle 3"/>
          <p:cNvSpPr>
            <a:spLocks noChangeArrowheads="1"/>
          </p:cNvSpPr>
          <p:nvPr/>
        </p:nvSpPr>
        <p:spPr bwMode="auto">
          <a:xfrm>
            <a:off x="442384" y="1127522"/>
            <a:ext cx="5428281" cy="1200971"/>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You are advised to use </a:t>
            </a:r>
          </a:p>
          <a:p>
            <a:r>
              <a:rPr lang="en-US">
                <a:latin typeface="Arial Rounded MT Bold" pitchFamily="34" charset="0"/>
              </a:rPr>
              <a:t>chemically-resistant gloves for use </a:t>
            </a:r>
          </a:p>
          <a:p>
            <a:r>
              <a:rPr lang="en-US">
                <a:latin typeface="Arial Rounded MT Bold" pitchFamily="34" charset="0"/>
              </a:rPr>
              <a:t>in the laboratory.</a:t>
            </a:r>
          </a:p>
        </p:txBody>
      </p:sp>
      <p:sp>
        <p:nvSpPr>
          <p:cNvPr id="81928" name="Rectangle 4"/>
          <p:cNvSpPr>
            <a:spLocks noChangeArrowheads="1"/>
          </p:cNvSpPr>
          <p:nvPr/>
        </p:nvSpPr>
        <p:spPr bwMode="auto">
          <a:xfrm>
            <a:off x="442384" y="2422923"/>
            <a:ext cx="7787216" cy="831639"/>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The most effective gloves for general use </a:t>
            </a:r>
            <a:r>
              <a:rPr lang="en-US" dirty="0" smtClean="0">
                <a:latin typeface="Arial Rounded MT Bold" pitchFamily="34" charset="0"/>
              </a:rPr>
              <a:t>are the </a:t>
            </a:r>
            <a:r>
              <a:rPr lang="en-US" dirty="0">
                <a:latin typeface="Arial Rounded MT Bold" pitchFamily="34" charset="0"/>
              </a:rPr>
              <a:t>“</a:t>
            </a:r>
            <a:r>
              <a:rPr lang="en-US" dirty="0" err="1">
                <a:latin typeface="Arial Rounded MT Bold" pitchFamily="34" charset="0"/>
              </a:rPr>
              <a:t>nitrile</a:t>
            </a:r>
            <a:r>
              <a:rPr lang="en-US" dirty="0">
                <a:latin typeface="Arial Rounded MT Bold" pitchFamily="34" charset="0"/>
              </a:rPr>
              <a:t>” gloves.</a:t>
            </a:r>
          </a:p>
        </p:txBody>
      </p:sp>
      <p:sp>
        <p:nvSpPr>
          <p:cNvPr id="119813" name="Rectangle 5"/>
          <p:cNvSpPr>
            <a:spLocks noChangeArrowheads="1"/>
          </p:cNvSpPr>
          <p:nvPr/>
        </p:nvSpPr>
        <p:spPr bwMode="auto">
          <a:xfrm>
            <a:off x="304801" y="3600451"/>
            <a:ext cx="5592813" cy="708528"/>
          </a:xfrm>
          <a:prstGeom prst="rect">
            <a:avLst/>
          </a:prstGeom>
          <a:noFill/>
          <a:ln w="9525">
            <a:noFill/>
            <a:miter lim="800000"/>
            <a:headEnd/>
            <a:tailEnd/>
          </a:ln>
          <a:effectLst/>
        </p:spPr>
        <p:txBody>
          <a:bodyPr wrap="none" lIns="92075" tIns="46038" rIns="92075" bIns="46038">
            <a:spAutoFit/>
          </a:bodyPr>
          <a:lstStyle/>
          <a:p>
            <a:pPr>
              <a:defRPr/>
            </a:pPr>
            <a:r>
              <a:rPr lang="en-US" sz="4000">
                <a:solidFill>
                  <a:schemeClr val="accent2"/>
                </a:solidFill>
                <a:effectLst>
                  <a:outerShdw blurRad="38100" dist="38100" dir="2700000" algn="tl">
                    <a:srgbClr val="C0C0C0"/>
                  </a:outerShdw>
                </a:effectLst>
                <a:latin typeface="Arial Rounded MT Bold" pitchFamily="34" charset="0"/>
              </a:rPr>
              <a:t>LABORATORY COATS</a:t>
            </a:r>
          </a:p>
        </p:txBody>
      </p:sp>
      <p:sp>
        <p:nvSpPr>
          <p:cNvPr id="81930" name="Rectangle 6"/>
          <p:cNvSpPr>
            <a:spLocks noChangeArrowheads="1"/>
          </p:cNvSpPr>
          <p:nvPr/>
        </p:nvSpPr>
        <p:spPr bwMode="auto">
          <a:xfrm>
            <a:off x="442384" y="4708923"/>
            <a:ext cx="7177616" cy="1200971"/>
          </a:xfrm>
          <a:prstGeom prst="rect">
            <a:avLst/>
          </a:prstGeom>
          <a:noFill/>
          <a:ln w="9525">
            <a:noFill/>
            <a:miter lim="800000"/>
            <a:headEnd/>
            <a:tailEnd/>
          </a:ln>
        </p:spPr>
        <p:txBody>
          <a:bodyPr lIns="92075" tIns="46038" rIns="92075" bIns="46038">
            <a:spAutoFit/>
          </a:bodyPr>
          <a:lstStyle/>
          <a:p>
            <a:r>
              <a:rPr lang="en-US" dirty="0">
                <a:latin typeface="Arial Rounded MT Bold" pitchFamily="34" charset="0"/>
              </a:rPr>
              <a:t>If you  wish you may also purchase a </a:t>
            </a:r>
            <a:r>
              <a:rPr lang="en-US" dirty="0" smtClean="0">
                <a:latin typeface="Arial Rounded MT Bold" pitchFamily="34" charset="0"/>
              </a:rPr>
              <a:t>white </a:t>
            </a:r>
            <a:r>
              <a:rPr lang="en-US" dirty="0">
                <a:latin typeface="Arial Rounded MT Bold" pitchFamily="34" charset="0"/>
              </a:rPr>
              <a:t>lab coat, or an apron, to protect </a:t>
            </a:r>
            <a:r>
              <a:rPr lang="en-US" dirty="0" smtClean="0">
                <a:latin typeface="Arial Rounded MT Bold" pitchFamily="34" charset="0"/>
              </a:rPr>
              <a:t>you </a:t>
            </a:r>
            <a:r>
              <a:rPr lang="en-US" dirty="0">
                <a:latin typeface="Arial Rounded MT Bold" pitchFamily="34" charset="0"/>
              </a:rPr>
              <a:t>from chemical spills.</a:t>
            </a:r>
          </a:p>
        </p:txBody>
      </p:sp>
      <p:sp>
        <p:nvSpPr>
          <p:cNvPr id="81931" name="Rectangle 9"/>
          <p:cNvSpPr>
            <a:spLocks noChangeArrowheads="1"/>
          </p:cNvSpPr>
          <p:nvPr/>
        </p:nvSpPr>
        <p:spPr bwMode="auto">
          <a:xfrm>
            <a:off x="7620000" y="228600"/>
            <a:ext cx="304800" cy="304800"/>
          </a:xfrm>
          <a:prstGeom prst="rect">
            <a:avLst/>
          </a:prstGeom>
          <a:solidFill>
            <a:schemeClr val="bg1"/>
          </a:solidFill>
          <a:ln w="9525">
            <a:noFill/>
            <a:miter lim="800000"/>
            <a:headEnd/>
            <a:tailEnd/>
          </a:ln>
        </p:spPr>
        <p:txBody>
          <a:bodyPr wrap="none" anchor="ctr"/>
          <a:lstStyle/>
          <a:p>
            <a:endParaRPr lang="en-IN"/>
          </a:p>
        </p:txBody>
      </p:sp>
      <p:sp>
        <p:nvSpPr>
          <p:cNvPr id="81932" name="Rectangle 10"/>
          <p:cNvSpPr>
            <a:spLocks noChangeArrowheads="1"/>
          </p:cNvSpPr>
          <p:nvPr/>
        </p:nvSpPr>
        <p:spPr bwMode="auto">
          <a:xfrm>
            <a:off x="6553200" y="304800"/>
            <a:ext cx="228600" cy="228600"/>
          </a:xfrm>
          <a:prstGeom prst="rect">
            <a:avLst/>
          </a:prstGeom>
          <a:solidFill>
            <a:schemeClr val="bg1"/>
          </a:solidFill>
          <a:ln w="9525">
            <a:noFill/>
            <a:miter lim="800000"/>
            <a:headEnd/>
            <a:tailEnd/>
          </a:ln>
        </p:spPr>
        <p:txBody>
          <a:bodyPr wrap="none" anchor="ctr"/>
          <a:lstStyle/>
          <a:p>
            <a:endParaRPr lang="en-IN"/>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quarter" idx="10"/>
          </p:nvPr>
        </p:nvSpPr>
        <p:spPr/>
        <p:txBody>
          <a:bodyPr/>
          <a:lstStyle/>
          <a:p>
            <a:pPr>
              <a:defRPr/>
            </a:pPr>
            <a:fld id="{5A476920-5966-453F-BD67-244E925217B2}" type="datetime1">
              <a:rPr lang="en-US" smtClean="0"/>
              <a:pPr>
                <a:defRPr/>
              </a:pPr>
              <a:t>3/30/2012</a:t>
            </a:fld>
            <a:endParaRPr lang="en-US"/>
          </a:p>
        </p:txBody>
      </p:sp>
      <p:sp>
        <p:nvSpPr>
          <p:cNvPr id="10" name="Slide Number Placeholder 3"/>
          <p:cNvSpPr>
            <a:spLocks noGrp="1"/>
          </p:cNvSpPr>
          <p:nvPr>
            <p:ph type="sldNum" sz="quarter" idx="12"/>
          </p:nvPr>
        </p:nvSpPr>
        <p:spPr/>
        <p:txBody>
          <a:bodyPr/>
          <a:lstStyle/>
          <a:p>
            <a:pPr>
              <a:defRPr/>
            </a:pPr>
            <a:fld id="{73A0E455-7CE9-44D3-8A65-FD4C0FA27A98}" type="slidenum">
              <a:rPr lang="en-US"/>
              <a:pPr>
                <a:defRPr/>
              </a:pPr>
              <a:t>78</a:t>
            </a:fld>
            <a:endParaRPr lang="en-US"/>
          </a:p>
        </p:txBody>
      </p:sp>
      <p:sp>
        <p:nvSpPr>
          <p:cNvPr id="82948" name="Rectangle 2"/>
          <p:cNvSpPr>
            <a:spLocks noChangeArrowheads="1"/>
          </p:cNvSpPr>
          <p:nvPr/>
        </p:nvSpPr>
        <p:spPr bwMode="auto">
          <a:xfrm>
            <a:off x="609600" y="2362200"/>
            <a:ext cx="7918449" cy="1537097"/>
          </a:xfrm>
          <a:prstGeom prst="rect">
            <a:avLst/>
          </a:prstGeom>
          <a:solidFill>
            <a:srgbClr val="FFFF99">
              <a:alpha val="50195"/>
            </a:srgbClr>
          </a:solidFill>
          <a:ln w="12700">
            <a:solidFill>
              <a:schemeClr val="tx1"/>
            </a:solidFill>
            <a:miter lim="800000"/>
            <a:headEnd/>
            <a:tailEnd/>
          </a:ln>
        </p:spPr>
        <p:txBody>
          <a:bodyPr wrap="none" anchor="ctr"/>
          <a:lstStyle/>
          <a:p>
            <a:endParaRPr lang="en-IN"/>
          </a:p>
        </p:txBody>
      </p:sp>
      <p:sp>
        <p:nvSpPr>
          <p:cNvPr id="131075" name="Rectangle 3"/>
          <p:cNvSpPr>
            <a:spLocks noChangeArrowheads="1"/>
          </p:cNvSpPr>
          <p:nvPr/>
        </p:nvSpPr>
        <p:spPr bwMode="auto">
          <a:xfrm>
            <a:off x="2946400" y="742951"/>
            <a:ext cx="3566584" cy="708528"/>
          </a:xfrm>
          <a:prstGeom prst="rect">
            <a:avLst/>
          </a:prstGeom>
          <a:noFill/>
          <a:ln w="9525">
            <a:noFill/>
            <a:miter lim="800000"/>
            <a:headEnd/>
            <a:tailEnd/>
          </a:ln>
          <a:effectLst/>
        </p:spPr>
        <p:txBody>
          <a:bodyPr lIns="92075" tIns="46038" rIns="92075" bIns="46038">
            <a:spAutoFit/>
          </a:bodyPr>
          <a:lstStyle/>
          <a:p>
            <a:pPr>
              <a:defRPr/>
            </a:pPr>
            <a:r>
              <a:rPr lang="en-US" sz="4000" dirty="0">
                <a:solidFill>
                  <a:srgbClr val="CC0000"/>
                </a:solidFill>
                <a:effectLst>
                  <a:outerShdw blurRad="38100" dist="38100" dir="2700000" algn="tl">
                    <a:srgbClr val="C0C0C0"/>
                  </a:outerShdw>
                </a:effectLst>
                <a:latin typeface="Arial Rounded MT Bold" pitchFamily="34" charset="0"/>
              </a:rPr>
              <a:t>TOXICITY</a:t>
            </a:r>
          </a:p>
        </p:txBody>
      </p:sp>
      <p:sp>
        <p:nvSpPr>
          <p:cNvPr id="82950" name="Rectangle 4"/>
          <p:cNvSpPr>
            <a:spLocks noChangeArrowheads="1"/>
          </p:cNvSpPr>
          <p:nvPr/>
        </p:nvSpPr>
        <p:spPr bwMode="auto">
          <a:xfrm>
            <a:off x="969433" y="2899171"/>
            <a:ext cx="7558616" cy="831639"/>
          </a:xfrm>
          <a:prstGeom prst="rect">
            <a:avLst/>
          </a:prstGeom>
          <a:noFill/>
          <a:ln w="9525">
            <a:noFill/>
            <a:miter lim="800000"/>
            <a:headEnd/>
            <a:tailEnd/>
          </a:ln>
        </p:spPr>
        <p:txBody>
          <a:bodyPr lIns="92075" tIns="46038" rIns="92075" bIns="46038">
            <a:spAutoFit/>
          </a:bodyPr>
          <a:lstStyle/>
          <a:p>
            <a:pPr algn="ctr"/>
            <a:r>
              <a:rPr lang="en-US" dirty="0">
                <a:latin typeface="Arial Rounded MT Bold" pitchFamily="34" charset="0"/>
              </a:rPr>
              <a:t>NO EATING OR DRINKING IS ALLOWED</a:t>
            </a:r>
          </a:p>
          <a:p>
            <a:pPr algn="ctr"/>
            <a:r>
              <a:rPr lang="en-US" dirty="0">
                <a:latin typeface="Arial Rounded MT Bold" pitchFamily="34" charset="0"/>
              </a:rPr>
              <a:t>IN THE LABORATORY</a:t>
            </a:r>
          </a:p>
        </p:txBody>
      </p:sp>
      <p:sp>
        <p:nvSpPr>
          <p:cNvPr id="82951" name="Rectangle 5"/>
          <p:cNvSpPr>
            <a:spLocks noChangeArrowheads="1"/>
          </p:cNvSpPr>
          <p:nvPr/>
        </p:nvSpPr>
        <p:spPr bwMode="auto">
          <a:xfrm>
            <a:off x="747184" y="4099322"/>
            <a:ext cx="4847289" cy="1570303"/>
          </a:xfrm>
          <a:prstGeom prst="rect">
            <a:avLst/>
          </a:prstGeom>
          <a:noFill/>
          <a:ln w="9525">
            <a:noFill/>
            <a:miter lim="800000"/>
            <a:headEnd/>
            <a:tailEnd/>
          </a:ln>
        </p:spPr>
        <p:txBody>
          <a:bodyPr wrap="none" lIns="92075" tIns="46038" rIns="92075" bIns="46038">
            <a:spAutoFit/>
          </a:bodyPr>
          <a:lstStyle/>
          <a:p>
            <a:r>
              <a:rPr lang="en-US">
                <a:latin typeface="Arial Rounded MT Bold" pitchFamily="34" charset="0"/>
              </a:rPr>
              <a:t>Do not bring any food or drink </a:t>
            </a:r>
          </a:p>
          <a:p>
            <a:r>
              <a:rPr lang="en-US">
                <a:latin typeface="Arial Rounded MT Bold" pitchFamily="34" charset="0"/>
              </a:rPr>
              <a:t>into the lab, there is always a </a:t>
            </a:r>
          </a:p>
          <a:p>
            <a:r>
              <a:rPr lang="en-US">
                <a:latin typeface="Arial Rounded MT Bold" pitchFamily="34" charset="0"/>
              </a:rPr>
              <a:t>risk of contamination with toxic</a:t>
            </a:r>
          </a:p>
          <a:p>
            <a:r>
              <a:rPr lang="en-US">
                <a:latin typeface="Arial Rounded MT Bold" pitchFamily="34" charset="0"/>
              </a:rPr>
              <a:t>chemicals. </a:t>
            </a:r>
          </a:p>
        </p:txBody>
      </p:sp>
      <p:pic>
        <p:nvPicPr>
          <p:cNvPr id="82952" name="Picture 6"/>
          <p:cNvPicPr>
            <a:picLocks noChangeArrowheads="1"/>
          </p:cNvPicPr>
          <p:nvPr/>
        </p:nvPicPr>
        <p:blipFill>
          <a:blip r:embed="rId3" cstate="print"/>
          <a:srcRect/>
          <a:stretch>
            <a:fillRect/>
          </a:stretch>
        </p:blipFill>
        <p:spPr bwMode="auto">
          <a:xfrm>
            <a:off x="6096000" y="4114800"/>
            <a:ext cx="2290232" cy="1782365"/>
          </a:xfrm>
          <a:prstGeom prst="rect">
            <a:avLst/>
          </a:prstGeom>
          <a:noFill/>
          <a:ln w="9525">
            <a:noFill/>
            <a:miter lim="800000"/>
            <a:headEnd/>
            <a:tailEnd/>
          </a:ln>
        </p:spPr>
      </p:pic>
      <p:pic>
        <p:nvPicPr>
          <p:cNvPr id="82953" name="Picture 7"/>
          <p:cNvPicPr>
            <a:picLocks noChangeArrowheads="1"/>
          </p:cNvPicPr>
          <p:nvPr/>
        </p:nvPicPr>
        <p:blipFill>
          <a:blip r:embed="rId4" cstate="print"/>
          <a:srcRect/>
          <a:stretch>
            <a:fillRect/>
          </a:stretch>
        </p:blipFill>
        <p:spPr bwMode="auto">
          <a:xfrm>
            <a:off x="914400" y="685800"/>
            <a:ext cx="1907117" cy="1556147"/>
          </a:xfrm>
          <a:prstGeom prst="rect">
            <a:avLst/>
          </a:prstGeom>
          <a:noFill/>
          <a:ln w="9525">
            <a:noFill/>
            <a:miter lim="800000"/>
            <a:headEnd/>
            <a:tailEnd/>
          </a:ln>
        </p:spPr>
      </p:pic>
      <p:pic>
        <p:nvPicPr>
          <p:cNvPr id="11" name="Picture 6"/>
          <p:cNvPicPr>
            <a:picLocks noChangeArrowheads="1"/>
          </p:cNvPicPr>
          <p:nvPr/>
        </p:nvPicPr>
        <p:blipFill>
          <a:blip r:embed="rId5" cstate="print"/>
          <a:srcRect/>
          <a:stretch>
            <a:fillRect/>
          </a:stretch>
        </p:blipFill>
        <p:spPr bwMode="auto">
          <a:xfrm>
            <a:off x="5943600" y="457200"/>
            <a:ext cx="2133600" cy="1629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7757C2-17A9-4FAE-943B-7DE804977858}" type="datetime1">
              <a:rPr lang="en-US" smtClean="0"/>
              <a:pPr>
                <a:defRPr/>
              </a:pPr>
              <a:t>3/30/2012</a:t>
            </a:fld>
            <a:endParaRPr lang="en-US"/>
          </a:p>
        </p:txBody>
      </p:sp>
      <p:sp>
        <p:nvSpPr>
          <p:cNvPr id="3" name="Slide Number Placeholder 2"/>
          <p:cNvSpPr>
            <a:spLocks noGrp="1"/>
          </p:cNvSpPr>
          <p:nvPr>
            <p:ph type="sldNum" sz="quarter" idx="12"/>
          </p:nvPr>
        </p:nvSpPr>
        <p:spPr/>
        <p:txBody>
          <a:bodyPr/>
          <a:lstStyle/>
          <a:p>
            <a:pPr>
              <a:defRPr/>
            </a:pPr>
            <a:fld id="{47431E54-B6AE-41B6-A111-7688FE7B9E38}" type="slidenum">
              <a:rPr lang="en-US" smtClean="0"/>
              <a:pPr>
                <a:defRPr/>
              </a:pPr>
              <a:t>79</a:t>
            </a:fld>
            <a:endParaRPr lang="en-US"/>
          </a:p>
        </p:txBody>
      </p:sp>
      <p:sp>
        <p:nvSpPr>
          <p:cNvPr id="6" name="Rectangle 2"/>
          <p:cNvSpPr>
            <a:spLocks noChangeArrowheads="1"/>
          </p:cNvSpPr>
          <p:nvPr/>
        </p:nvSpPr>
        <p:spPr bwMode="auto">
          <a:xfrm>
            <a:off x="919163" y="4191000"/>
            <a:ext cx="6929437" cy="1600200"/>
          </a:xfrm>
          <a:prstGeom prst="rect">
            <a:avLst/>
          </a:prstGeom>
          <a:solidFill>
            <a:srgbClr val="FFFF99">
              <a:alpha val="50000"/>
            </a:srgbClr>
          </a:solidFill>
          <a:ln w="12700">
            <a:solidFill>
              <a:schemeClr val="tx1"/>
            </a:solidFill>
            <a:miter lim="800000"/>
            <a:headEnd/>
            <a:tailEnd/>
          </a:ln>
          <a:effectLst/>
        </p:spPr>
        <p:txBody>
          <a:bodyPr wrap="none" anchor="ctr"/>
          <a:lstStyle/>
          <a:p>
            <a:endParaRPr lang="en-US"/>
          </a:p>
        </p:txBody>
      </p:sp>
      <p:pic>
        <p:nvPicPr>
          <p:cNvPr id="7" name="Picture 3"/>
          <p:cNvPicPr>
            <a:picLocks noChangeArrowheads="1"/>
          </p:cNvPicPr>
          <p:nvPr/>
        </p:nvPicPr>
        <p:blipFill>
          <a:blip r:embed="rId2" cstate="print">
            <a:lum bright="70000" contrast="-70000"/>
          </a:blip>
          <a:srcRect/>
          <a:stretch>
            <a:fillRect/>
          </a:stretch>
        </p:blipFill>
        <p:spPr bwMode="auto">
          <a:xfrm>
            <a:off x="3124200" y="1295400"/>
            <a:ext cx="2438400" cy="2743200"/>
          </a:xfrm>
          <a:prstGeom prst="rect">
            <a:avLst/>
          </a:prstGeom>
          <a:noFill/>
          <a:ln w="9525">
            <a:noFill/>
            <a:miter lim="800000"/>
            <a:headEnd/>
            <a:tailEnd/>
          </a:ln>
          <a:effectLst/>
        </p:spPr>
      </p:pic>
      <p:sp>
        <p:nvSpPr>
          <p:cNvPr id="8" name="Rectangle 4"/>
          <p:cNvSpPr>
            <a:spLocks noChangeArrowheads="1"/>
          </p:cNvSpPr>
          <p:nvPr/>
        </p:nvSpPr>
        <p:spPr bwMode="auto">
          <a:xfrm>
            <a:off x="228600" y="304800"/>
            <a:ext cx="8153400" cy="831639"/>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It is not considered safe </a:t>
            </a:r>
            <a:r>
              <a:rPr lang="en-US" dirty="0" smtClean="0">
                <a:latin typeface="Arial Rounded MT Bold" pitchFamily="34" charset="0"/>
              </a:rPr>
              <a:t>to drink </a:t>
            </a:r>
            <a:r>
              <a:rPr lang="en-US" dirty="0">
                <a:latin typeface="Arial Rounded MT Bold" pitchFamily="34" charset="0"/>
              </a:rPr>
              <a:t>water from any </a:t>
            </a:r>
            <a:r>
              <a:rPr lang="en-US" dirty="0" smtClean="0">
                <a:latin typeface="Arial Rounded MT Bold" pitchFamily="34" charset="0"/>
              </a:rPr>
              <a:t>source in </a:t>
            </a:r>
            <a:r>
              <a:rPr lang="en-US" dirty="0">
                <a:latin typeface="Arial Rounded MT Bold" pitchFamily="34" charset="0"/>
              </a:rPr>
              <a:t>the laboratory.</a:t>
            </a:r>
          </a:p>
        </p:txBody>
      </p:sp>
      <p:sp>
        <p:nvSpPr>
          <p:cNvPr id="9" name="Rectangle 6"/>
          <p:cNvSpPr>
            <a:spLocks noChangeArrowheads="1"/>
          </p:cNvSpPr>
          <p:nvPr/>
        </p:nvSpPr>
        <p:spPr bwMode="auto">
          <a:xfrm>
            <a:off x="1074738" y="4361629"/>
            <a:ext cx="6697662" cy="1200971"/>
          </a:xfrm>
          <a:prstGeom prst="rect">
            <a:avLst/>
          </a:prstGeom>
          <a:noFill/>
          <a:ln w="9525">
            <a:noFill/>
            <a:miter lim="800000"/>
            <a:headEnd/>
            <a:tailEnd/>
          </a:ln>
          <a:effectLst/>
        </p:spPr>
        <p:txBody>
          <a:bodyPr wrap="square" lIns="92075" tIns="46038" rIns="92075" bIns="46038">
            <a:spAutoFit/>
          </a:bodyPr>
          <a:lstStyle/>
          <a:p>
            <a:r>
              <a:rPr lang="en-US" dirty="0">
                <a:latin typeface="Arial Rounded MT Bold" pitchFamily="34" charset="0"/>
              </a:rPr>
              <a:t>Be sure you wash your hands well </a:t>
            </a:r>
            <a:r>
              <a:rPr lang="en-US" dirty="0" smtClean="0">
                <a:latin typeface="Arial Rounded MT Bold" pitchFamily="34" charset="0"/>
              </a:rPr>
              <a:t>before going out before eating </a:t>
            </a:r>
            <a:r>
              <a:rPr lang="en-US" dirty="0">
                <a:latin typeface="Arial Rounded MT Bold" pitchFamily="34" charset="0"/>
              </a:rPr>
              <a:t>or drinking, your hands may </a:t>
            </a:r>
            <a:r>
              <a:rPr lang="en-US" dirty="0" smtClean="0">
                <a:latin typeface="Arial Rounded MT Bold" pitchFamily="34" charset="0"/>
              </a:rPr>
              <a:t>be contaminated </a:t>
            </a:r>
            <a:r>
              <a:rPr lang="en-US" dirty="0">
                <a:latin typeface="Arial Rounded MT Bold" pitchFamily="34" charset="0"/>
              </a:rPr>
              <a:t>with chemicals.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F6A6FE3-D1F5-45FD-95B6-C5DEB3F582DF}"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8A169194-3685-4962-8AA9-A7FF76BD122E}" type="slidenum">
              <a:rPr lang="en-US"/>
              <a:pPr>
                <a:defRPr/>
              </a:pPr>
              <a:t>8</a:t>
            </a:fld>
            <a:endParaRPr lang="en-US" dirty="0"/>
          </a:p>
        </p:txBody>
      </p:sp>
      <p:sp>
        <p:nvSpPr>
          <p:cNvPr id="12292" name="Rectangle 2"/>
          <p:cNvSpPr>
            <a:spLocks noGrp="1" noChangeArrowheads="1"/>
          </p:cNvSpPr>
          <p:nvPr>
            <p:ph type="title"/>
          </p:nvPr>
        </p:nvSpPr>
        <p:spPr>
          <a:xfrm>
            <a:off x="711200" y="171450"/>
            <a:ext cx="7772400" cy="1143000"/>
          </a:xfrm>
        </p:spPr>
        <p:txBody>
          <a:bodyPr/>
          <a:lstStyle/>
          <a:p>
            <a:r>
              <a:rPr lang="en-US" dirty="0" smtClean="0"/>
              <a:t>Sources of Danger</a:t>
            </a:r>
          </a:p>
        </p:txBody>
      </p:sp>
      <p:sp>
        <p:nvSpPr>
          <p:cNvPr id="12293" name="Rectangle 3"/>
          <p:cNvSpPr>
            <a:spLocks noGrp="1" noChangeArrowheads="1"/>
          </p:cNvSpPr>
          <p:nvPr>
            <p:ph type="body" idx="1"/>
          </p:nvPr>
        </p:nvSpPr>
        <p:spPr>
          <a:xfrm>
            <a:off x="609600" y="1524000"/>
            <a:ext cx="7950200" cy="4705350"/>
          </a:xfrm>
          <a:ln>
            <a:solidFill>
              <a:schemeClr val="accent2"/>
            </a:solidFill>
          </a:ln>
        </p:spPr>
        <p:txBody>
          <a:bodyPr/>
          <a:lstStyle/>
          <a:p>
            <a:r>
              <a:rPr lang="en-US" dirty="0" smtClean="0">
                <a:solidFill>
                  <a:srgbClr val="FF3300"/>
                </a:solidFill>
              </a:rPr>
              <a:t>Intrinsic to Chemistry  (Unavoidable) </a:t>
            </a:r>
            <a:endParaRPr lang="en-US" dirty="0" smtClean="0"/>
          </a:p>
          <a:p>
            <a:pPr lvl="1"/>
            <a:r>
              <a:rPr lang="en-US" dirty="0" smtClean="0">
                <a:hlinkClick r:id="rId3" action="ppaction://hlinksldjump"/>
              </a:rPr>
              <a:t>Chemicals</a:t>
            </a:r>
            <a:endParaRPr lang="en-US" dirty="0" smtClean="0"/>
          </a:p>
          <a:p>
            <a:pPr lvl="1"/>
            <a:r>
              <a:rPr lang="en-US" dirty="0" smtClean="0">
                <a:hlinkClick r:id="rId4" action="ppaction://hlinksldjump"/>
              </a:rPr>
              <a:t>Compressed Gas Cylinders</a:t>
            </a:r>
            <a:endParaRPr lang="en-US" dirty="0" smtClean="0"/>
          </a:p>
          <a:p>
            <a:pPr lvl="1"/>
            <a:r>
              <a:rPr lang="en-US" dirty="0" smtClean="0">
                <a:hlinkClick r:id="rId5" action="ppaction://hlinksldjump"/>
              </a:rPr>
              <a:t>Liquid Nitrogen Containers</a:t>
            </a:r>
            <a:endParaRPr lang="en-US" dirty="0" smtClean="0"/>
          </a:p>
          <a:p>
            <a:pPr lvl="1"/>
            <a:r>
              <a:rPr lang="en-US" dirty="0" smtClean="0">
                <a:hlinkClick r:id="rId6" action="ppaction://hlinksldjump"/>
              </a:rPr>
              <a:t>High Temperature</a:t>
            </a:r>
            <a:endParaRPr lang="en-US" dirty="0" smtClean="0"/>
          </a:p>
          <a:p>
            <a:pPr lvl="1"/>
            <a:r>
              <a:rPr lang="en-US" dirty="0" smtClean="0">
                <a:hlinkClick r:id="rId7" action="ppaction://hlinksldjump"/>
              </a:rPr>
              <a:t>Safety from Electrical fires</a:t>
            </a:r>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B728EAF-F137-4717-B76F-0D70AC4CFC14}"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D873CDF1-0862-4A7D-ABA9-1CA212DCDD7C}" type="slidenum">
              <a:rPr lang="en-US"/>
              <a:pPr>
                <a:defRPr/>
              </a:pPr>
              <a:t>80</a:t>
            </a:fld>
            <a:endParaRPr lang="en-US"/>
          </a:p>
        </p:txBody>
      </p:sp>
      <p:sp>
        <p:nvSpPr>
          <p:cNvPr id="87044" name="Rectangle 2"/>
          <p:cNvSpPr>
            <a:spLocks noGrp="1" noChangeArrowheads="1"/>
          </p:cNvSpPr>
          <p:nvPr>
            <p:ph type="title"/>
          </p:nvPr>
        </p:nvSpPr>
        <p:spPr>
          <a:xfrm>
            <a:off x="685800" y="152400"/>
            <a:ext cx="7772400" cy="1143000"/>
          </a:xfrm>
        </p:spPr>
        <p:txBody>
          <a:bodyPr/>
          <a:lstStyle/>
          <a:p>
            <a:r>
              <a:rPr lang="en-US" dirty="0" smtClean="0"/>
              <a:t>Think before you carry out a </a:t>
            </a:r>
            <a:r>
              <a:rPr lang="en-US" dirty="0" smtClean="0">
                <a:solidFill>
                  <a:srgbClr val="FF3300"/>
                </a:solidFill>
              </a:rPr>
              <a:t>re</a:t>
            </a:r>
            <a:r>
              <a:rPr lang="en-US" dirty="0" smtClean="0"/>
              <a:t>action</a:t>
            </a:r>
          </a:p>
        </p:txBody>
      </p:sp>
      <p:sp>
        <p:nvSpPr>
          <p:cNvPr id="87045" name="Rectangle 3"/>
          <p:cNvSpPr>
            <a:spLocks noGrp="1" noChangeArrowheads="1"/>
          </p:cNvSpPr>
          <p:nvPr>
            <p:ph type="body" idx="1"/>
          </p:nvPr>
        </p:nvSpPr>
        <p:spPr>
          <a:xfrm>
            <a:off x="152400" y="1295400"/>
            <a:ext cx="8839200" cy="4876800"/>
          </a:xfrm>
        </p:spPr>
        <p:txBody>
          <a:bodyPr/>
          <a:lstStyle/>
          <a:p>
            <a:pPr>
              <a:spcBef>
                <a:spcPts val="500"/>
              </a:spcBef>
              <a:spcAft>
                <a:spcPts val="500"/>
              </a:spcAft>
            </a:pPr>
            <a:r>
              <a:rPr lang="en-US" dirty="0" smtClean="0"/>
              <a:t>What are the possible hazards? </a:t>
            </a:r>
          </a:p>
          <a:p>
            <a:pPr>
              <a:spcBef>
                <a:spcPts val="500"/>
              </a:spcBef>
              <a:spcAft>
                <a:spcPts val="500"/>
              </a:spcAft>
            </a:pPr>
            <a:r>
              <a:rPr lang="en-US" dirty="0" smtClean="0"/>
              <a:t>What are the worst possible things that could go wrong?</a:t>
            </a:r>
          </a:p>
          <a:p>
            <a:pPr>
              <a:spcBef>
                <a:spcPts val="500"/>
              </a:spcBef>
              <a:spcAft>
                <a:spcPts val="500"/>
              </a:spcAft>
            </a:pPr>
            <a:r>
              <a:rPr lang="en-US" dirty="0" smtClean="0"/>
              <a:t>How will I deal with them?</a:t>
            </a:r>
          </a:p>
          <a:p>
            <a:pPr>
              <a:spcBef>
                <a:spcPts val="500"/>
              </a:spcBef>
              <a:spcAft>
                <a:spcPts val="500"/>
              </a:spcAft>
            </a:pPr>
            <a:r>
              <a:rPr lang="en-US" dirty="0" smtClean="0"/>
              <a:t>What are the prudent practices, protective facilities and equipment necessary to minimize the risk of exposure to the hazards? </a:t>
            </a:r>
          </a:p>
          <a:p>
            <a:pPr>
              <a:spcBef>
                <a:spcPts val="500"/>
              </a:spcBef>
              <a:spcAft>
                <a:spcPts val="500"/>
              </a:spcAft>
            </a:pPr>
            <a:r>
              <a:rPr lang="en-US" dirty="0" smtClean="0">
                <a:latin typeface="Arial" charset="0"/>
              </a:rPr>
              <a:t>Review Risk Assessment when scaling up reactions</a:t>
            </a:r>
            <a:br>
              <a:rPr lang="en-US" dirty="0" smtClean="0">
                <a:latin typeface="Arial" charset="0"/>
              </a:rPr>
            </a:br>
            <a:endParaRPr lang="en-US" dirty="0" smtClean="0"/>
          </a:p>
          <a:p>
            <a:endParaRPr lang="en-US"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694D889-7C05-48A4-A2F7-B0411AB75E32}"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CF295A05-C025-4705-9B60-56E1D207E15E}" type="slidenum">
              <a:rPr lang="en-US"/>
              <a:pPr>
                <a:defRPr/>
              </a:pPr>
              <a:t>81</a:t>
            </a:fld>
            <a:endParaRPr lang="en-US"/>
          </a:p>
        </p:txBody>
      </p:sp>
      <p:sp>
        <p:nvSpPr>
          <p:cNvPr id="88068" name="Rectangle 2"/>
          <p:cNvSpPr>
            <a:spLocks noGrp="1" noChangeArrowheads="1"/>
          </p:cNvSpPr>
          <p:nvPr>
            <p:ph type="title"/>
          </p:nvPr>
        </p:nvSpPr>
        <p:spPr/>
        <p:txBody>
          <a:bodyPr/>
          <a:lstStyle/>
          <a:p>
            <a:r>
              <a:rPr lang="en-US" b="1" smtClean="0">
                <a:solidFill>
                  <a:srgbClr val="000080"/>
                </a:solidFill>
                <a:latin typeface="Arial" charset="0"/>
              </a:rPr>
              <a:t>Key Points</a:t>
            </a:r>
          </a:p>
        </p:txBody>
      </p:sp>
      <p:sp>
        <p:nvSpPr>
          <p:cNvPr id="88069" name="Rectangle 3"/>
          <p:cNvSpPr>
            <a:spLocks noGrp="1" noChangeArrowheads="1"/>
          </p:cNvSpPr>
          <p:nvPr>
            <p:ph type="body" idx="1"/>
          </p:nvPr>
        </p:nvSpPr>
        <p:spPr/>
        <p:txBody>
          <a:bodyPr/>
          <a:lstStyle/>
          <a:p>
            <a:pPr>
              <a:spcBef>
                <a:spcPts val="500"/>
              </a:spcBef>
              <a:spcAft>
                <a:spcPts val="500"/>
              </a:spcAft>
            </a:pPr>
            <a:endParaRPr lang="en-US" smtClean="0">
              <a:latin typeface="Arial" charset="0"/>
            </a:endParaRPr>
          </a:p>
          <a:p>
            <a:pPr>
              <a:spcBef>
                <a:spcPts val="500"/>
              </a:spcBef>
              <a:spcAft>
                <a:spcPts val="500"/>
              </a:spcAft>
            </a:pPr>
            <a:r>
              <a:rPr lang="en-US" smtClean="0">
                <a:solidFill>
                  <a:srgbClr val="000080"/>
                </a:solidFill>
                <a:latin typeface="Arial" charset="0"/>
              </a:rPr>
              <a:t>Don't leave reactions unattended.</a:t>
            </a:r>
            <a:endParaRPr lang="en-US" smtClean="0">
              <a:latin typeface="Arial" charset="0"/>
            </a:endParaRPr>
          </a:p>
          <a:p>
            <a:pPr>
              <a:spcBef>
                <a:spcPts val="500"/>
              </a:spcBef>
              <a:spcAft>
                <a:spcPts val="500"/>
              </a:spcAft>
            </a:pPr>
            <a:r>
              <a:rPr lang="en-US" smtClean="0">
                <a:solidFill>
                  <a:srgbClr val="000080"/>
                </a:solidFill>
                <a:latin typeface="Arial" charset="0"/>
              </a:rPr>
              <a:t>Use proper PPE.</a:t>
            </a:r>
            <a:endParaRPr lang="en-US" smtClean="0">
              <a:latin typeface="Arial" charset="0"/>
            </a:endParaRPr>
          </a:p>
          <a:p>
            <a:pPr>
              <a:spcBef>
                <a:spcPts val="500"/>
              </a:spcBef>
              <a:spcAft>
                <a:spcPts val="500"/>
              </a:spcAft>
            </a:pPr>
            <a:r>
              <a:rPr lang="en-US" smtClean="0">
                <a:solidFill>
                  <a:srgbClr val="000080"/>
                </a:solidFill>
                <a:latin typeface="Arial" charset="0"/>
              </a:rPr>
              <a:t>Set chemical hood sash to lowest height possible.</a:t>
            </a:r>
          </a:p>
          <a:p>
            <a:pPr>
              <a:spcBef>
                <a:spcPts val="500"/>
              </a:spcBef>
              <a:spcAft>
                <a:spcPts val="500"/>
              </a:spcAft>
            </a:pPr>
            <a:r>
              <a:rPr lang="en-US" smtClean="0">
                <a:latin typeface="Arial" charset="0"/>
              </a:rPr>
              <a:t>Ensure adequate ventilation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508000" y="228600"/>
            <a:ext cx="7721600" cy="1143000"/>
          </a:xfrm>
        </p:spPr>
        <p:txBody>
          <a:bodyPr/>
          <a:lstStyle/>
          <a:p>
            <a:r>
              <a:rPr lang="en-US" smtClean="0"/>
              <a:t>And when it happens...</a:t>
            </a:r>
          </a:p>
        </p:txBody>
      </p:sp>
      <p:sp>
        <p:nvSpPr>
          <p:cNvPr id="89091" name="Rectangle 3"/>
          <p:cNvSpPr>
            <a:spLocks noGrp="1" noChangeArrowheads="1"/>
          </p:cNvSpPr>
          <p:nvPr>
            <p:ph type="subTitle" idx="1"/>
          </p:nvPr>
        </p:nvSpPr>
        <p:spPr>
          <a:xfrm>
            <a:off x="609600" y="2286000"/>
            <a:ext cx="8229600" cy="4229100"/>
          </a:xfrm>
        </p:spPr>
        <p:txBody>
          <a:bodyPr/>
          <a:lstStyle/>
          <a:p>
            <a:r>
              <a:rPr lang="en-US" dirty="0" smtClean="0"/>
              <a:t>All accidents (incidents) must be reported, evaluated by the departmental safety committee, and discussed at departmental safety meetings.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quarter" idx="10"/>
          </p:nvPr>
        </p:nvSpPr>
        <p:spPr/>
        <p:txBody>
          <a:bodyPr/>
          <a:lstStyle/>
          <a:p>
            <a:pPr>
              <a:defRPr/>
            </a:pPr>
            <a:fld id="{FC4CB296-26A9-4618-809E-F93CD0D0D562}" type="datetime1">
              <a:rPr lang="en-US" smtClean="0"/>
              <a:pPr>
                <a:defRPr/>
              </a:pPr>
              <a:t>3/30/2012</a:t>
            </a:fld>
            <a:endParaRPr lang="en-US"/>
          </a:p>
        </p:txBody>
      </p:sp>
      <p:sp>
        <p:nvSpPr>
          <p:cNvPr id="7" name="Slide Number Placeholder 4"/>
          <p:cNvSpPr>
            <a:spLocks noGrp="1"/>
          </p:cNvSpPr>
          <p:nvPr>
            <p:ph type="sldNum" sz="quarter" idx="12"/>
          </p:nvPr>
        </p:nvSpPr>
        <p:spPr/>
        <p:txBody>
          <a:bodyPr/>
          <a:lstStyle/>
          <a:p>
            <a:pPr>
              <a:defRPr/>
            </a:pPr>
            <a:fld id="{4FF8CF97-F0DF-4F54-BE30-84D1F1EE5C51}" type="slidenum">
              <a:rPr lang="en-US"/>
              <a:pPr>
                <a:defRPr/>
              </a:pPr>
              <a:t>83</a:t>
            </a:fld>
            <a:endParaRPr lang="en-US" dirty="0"/>
          </a:p>
        </p:txBody>
      </p:sp>
      <p:pic>
        <p:nvPicPr>
          <p:cNvPr id="98308" name="Picture 3"/>
          <p:cNvPicPr>
            <a:picLocks noChangeAspect="1" noChangeArrowheads="1"/>
          </p:cNvPicPr>
          <p:nvPr/>
        </p:nvPicPr>
        <p:blipFill>
          <a:blip r:embed="rId3" cstate="print">
            <a:lum bright="70000" contrast="-70000"/>
          </a:blip>
          <a:srcRect/>
          <a:stretch>
            <a:fillRect/>
          </a:stretch>
        </p:blipFill>
        <p:spPr bwMode="auto">
          <a:xfrm>
            <a:off x="4876801" y="173831"/>
            <a:ext cx="1968500" cy="1121569"/>
          </a:xfrm>
          <a:prstGeom prst="rect">
            <a:avLst/>
          </a:prstGeom>
          <a:noFill/>
          <a:ln w="9525">
            <a:noFill/>
            <a:miter lim="800000"/>
            <a:headEnd/>
            <a:tailEnd/>
          </a:ln>
        </p:spPr>
      </p:pic>
      <p:sp>
        <p:nvSpPr>
          <p:cNvPr id="98309" name="WordArt 4"/>
          <p:cNvSpPr>
            <a:spLocks noChangeArrowheads="1" noChangeShapeType="1" noTextEdit="1"/>
          </p:cNvSpPr>
          <p:nvPr/>
        </p:nvSpPr>
        <p:spPr bwMode="auto">
          <a:xfrm>
            <a:off x="2946401" y="762000"/>
            <a:ext cx="2230967" cy="428625"/>
          </a:xfrm>
          <a:prstGeom prst="rect">
            <a:avLst/>
          </a:prstGeom>
        </p:spPr>
        <p:txBody>
          <a:bodyPr wrap="none" fromWordArt="1">
            <a:prstTxWarp prst="textPlain">
              <a:avLst>
                <a:gd name="adj" fmla="val 50000"/>
              </a:avLst>
            </a:prstTxWarp>
          </a:bodyPr>
          <a:lstStyle/>
          <a:p>
            <a:pPr algn="ctr"/>
            <a:r>
              <a:rPr lang="en-IN"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FIRE</a:t>
            </a:r>
          </a:p>
        </p:txBody>
      </p:sp>
      <p:sp>
        <p:nvSpPr>
          <p:cNvPr id="98310" name="Text Box 5"/>
          <p:cNvSpPr txBox="1">
            <a:spLocks noChangeArrowheads="1"/>
          </p:cNvSpPr>
          <p:nvPr/>
        </p:nvSpPr>
        <p:spPr bwMode="auto">
          <a:xfrm>
            <a:off x="609600" y="1371600"/>
            <a:ext cx="7899400" cy="4480714"/>
          </a:xfrm>
          <a:prstGeom prst="rect">
            <a:avLst/>
          </a:prstGeom>
          <a:noFill/>
          <a:ln w="9525">
            <a:noFill/>
            <a:miter lim="800000"/>
            <a:headEnd/>
            <a:tailEnd/>
          </a:ln>
        </p:spPr>
        <p:txBody>
          <a:bodyPr wrap="square">
            <a:spAutoFit/>
          </a:bodyPr>
          <a:lstStyle/>
          <a:p>
            <a:pPr>
              <a:buFontTx/>
              <a:buChar char="•"/>
            </a:pPr>
            <a:endParaRPr lang="en-US" dirty="0">
              <a:latin typeface="Times New Roman" pitchFamily="18" charset="0"/>
            </a:endParaRPr>
          </a:p>
          <a:p>
            <a:pPr>
              <a:buFontTx/>
              <a:buChar char="•"/>
            </a:pPr>
            <a:r>
              <a:rPr lang="en-US" dirty="0" smtClean="0">
                <a:latin typeface="Times New Roman" pitchFamily="18" charset="0"/>
              </a:rPr>
              <a:t>There will be a complete lecture on fire safety and first-aid. </a:t>
            </a:r>
          </a:p>
          <a:p>
            <a:r>
              <a:rPr lang="en-US" dirty="0" smtClean="0">
                <a:latin typeface="Times New Roman" pitchFamily="18" charset="0"/>
              </a:rPr>
              <a:t>  13</a:t>
            </a:r>
            <a:r>
              <a:rPr lang="en-US" baseline="30000" dirty="0" smtClean="0">
                <a:latin typeface="Times New Roman" pitchFamily="18" charset="0"/>
              </a:rPr>
              <a:t>th</a:t>
            </a:r>
            <a:r>
              <a:rPr lang="en-US" dirty="0" smtClean="0">
                <a:latin typeface="Times New Roman" pitchFamily="18" charset="0"/>
              </a:rPr>
              <a:t>April 2012</a:t>
            </a:r>
            <a:endParaRPr lang="en-US" dirty="0">
              <a:latin typeface="Times New Roman" pitchFamily="18" charset="0"/>
            </a:endParaRPr>
          </a:p>
          <a:p>
            <a:pPr>
              <a:spcBef>
                <a:spcPts val="500"/>
              </a:spcBef>
              <a:spcAft>
                <a:spcPts val="500"/>
              </a:spcAft>
            </a:pPr>
            <a:endParaRPr lang="en-US" dirty="0">
              <a:latin typeface="Times New Roman" pitchFamily="18" charset="0"/>
            </a:endParaRPr>
          </a:p>
          <a:p>
            <a:pPr>
              <a:spcBef>
                <a:spcPts val="500"/>
              </a:spcBef>
              <a:spcAft>
                <a:spcPts val="500"/>
              </a:spcAft>
            </a:pPr>
            <a:r>
              <a:rPr lang="en-US" sz="3200" dirty="0">
                <a:latin typeface="Arial" charset="0"/>
              </a:rPr>
              <a:t>-If clothing is on fire, smother the flame by rolling on the ground or use a safety shower to extinguish the fire.</a:t>
            </a:r>
          </a:p>
          <a:p>
            <a:pPr>
              <a:spcBef>
                <a:spcPts val="500"/>
              </a:spcBef>
              <a:spcAft>
                <a:spcPts val="500"/>
              </a:spcAft>
            </a:pPr>
            <a:endParaRPr lang="en-US" sz="3200" dirty="0">
              <a:latin typeface="Arial" charset="0"/>
            </a:endParaRPr>
          </a:p>
          <a:p>
            <a:pPr>
              <a:spcBef>
                <a:spcPts val="500"/>
              </a:spcBef>
              <a:spcAft>
                <a:spcPts val="500"/>
              </a:spcAft>
            </a:pPr>
            <a:r>
              <a:rPr lang="en-US" sz="3200" dirty="0">
                <a:latin typeface="Arial" charset="0"/>
              </a:rPr>
              <a:t>From </a:t>
            </a:r>
            <a:r>
              <a:rPr lang="en-US" dirty="0" smtClean="0">
                <a:solidFill>
                  <a:srgbClr val="FF0000"/>
                </a:solidFill>
                <a:latin typeface="Arial Rounded MT Bold" pitchFamily="34" charset="0"/>
                <a:hlinkClick r:id="rId4"/>
              </a:rPr>
              <a:t>http://ilpi.com/safety/extinguishers.html</a:t>
            </a:r>
            <a:endParaRPr lang="en-US" dirty="0">
              <a:solidFill>
                <a:srgbClr val="FF0000"/>
              </a:solidFill>
              <a:latin typeface="Arial Rounded MT Bold"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711200" y="342900"/>
            <a:ext cx="7721600" cy="1143000"/>
          </a:xfrm>
        </p:spPr>
        <p:txBody>
          <a:bodyPr/>
          <a:lstStyle/>
          <a:p>
            <a:r>
              <a:rPr lang="en-US" smtClean="0"/>
              <a:t>Acknowledgements</a:t>
            </a:r>
          </a:p>
        </p:txBody>
      </p:sp>
      <p:sp>
        <p:nvSpPr>
          <p:cNvPr id="99331" name="Rectangle 3"/>
          <p:cNvSpPr>
            <a:spLocks noGrp="1" noChangeArrowheads="1"/>
          </p:cNvSpPr>
          <p:nvPr>
            <p:ph type="subTitle" idx="1"/>
          </p:nvPr>
        </p:nvSpPr>
        <p:spPr>
          <a:xfrm>
            <a:off x="1422400" y="1428750"/>
            <a:ext cx="6502400" cy="5124450"/>
          </a:xfrm>
        </p:spPr>
        <p:txBody>
          <a:bodyPr/>
          <a:lstStyle/>
          <a:p>
            <a:pPr algn="l"/>
            <a:r>
              <a:rPr lang="en-US" dirty="0" smtClean="0"/>
              <a:t>This Material has been  liberally borrowed from the internet.</a:t>
            </a:r>
          </a:p>
          <a:p>
            <a:pPr algn="l"/>
            <a:endParaRPr lang="en-US" dirty="0" smtClean="0"/>
          </a:p>
          <a:p>
            <a:pPr algn="l"/>
            <a:r>
              <a:rPr lang="en-US" dirty="0" smtClean="0"/>
              <a:t>SOURCE:…All the pages that come on a Google Search for Chemical Safety</a:t>
            </a:r>
          </a:p>
          <a:p>
            <a:endParaRPr lang="en-US" dirty="0" smtClean="0"/>
          </a:p>
          <a:p>
            <a:r>
              <a:rPr lang="en-US" dirty="0" smtClean="0"/>
              <a:t>Thanks to the many, many people out there who prepared this…</a:t>
            </a:r>
          </a:p>
          <a:p>
            <a:pPr algn="l"/>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1"/>
          <p:cNvSpPr>
            <a:spLocks noGrp="1"/>
          </p:cNvSpPr>
          <p:nvPr>
            <p:ph type="dt" sz="quarter" idx="10"/>
          </p:nvPr>
        </p:nvSpPr>
        <p:spPr/>
        <p:txBody>
          <a:bodyPr/>
          <a:lstStyle/>
          <a:p>
            <a:pPr>
              <a:defRPr/>
            </a:pPr>
            <a:fld id="{565B87F7-6DE2-467F-AEF4-632B43628BBB}" type="datetime1">
              <a:rPr lang="en-US" smtClean="0"/>
              <a:pPr>
                <a:defRPr/>
              </a:pPr>
              <a:t>3/30/2012</a:t>
            </a:fld>
            <a:endParaRPr lang="en-US"/>
          </a:p>
        </p:txBody>
      </p:sp>
      <p:sp>
        <p:nvSpPr>
          <p:cNvPr id="40" name="Slide Number Placeholder 3"/>
          <p:cNvSpPr>
            <a:spLocks noGrp="1"/>
          </p:cNvSpPr>
          <p:nvPr>
            <p:ph type="sldNum" sz="quarter" idx="12"/>
          </p:nvPr>
        </p:nvSpPr>
        <p:spPr/>
        <p:txBody>
          <a:bodyPr/>
          <a:lstStyle/>
          <a:p>
            <a:pPr>
              <a:defRPr/>
            </a:pPr>
            <a:fld id="{81C87D74-F8B8-43F6-9A1B-16BB9693D690}" type="slidenum">
              <a:rPr lang="en-US"/>
              <a:pPr>
                <a:defRPr/>
              </a:pPr>
              <a:t>85</a:t>
            </a:fld>
            <a:endParaRPr lang="en-US"/>
          </a:p>
        </p:txBody>
      </p:sp>
      <p:grpSp>
        <p:nvGrpSpPr>
          <p:cNvPr id="100356" name="Group 2"/>
          <p:cNvGrpSpPr>
            <a:grpSpLocks/>
          </p:cNvGrpSpPr>
          <p:nvPr/>
        </p:nvGrpSpPr>
        <p:grpSpPr bwMode="auto">
          <a:xfrm>
            <a:off x="406400" y="2971800"/>
            <a:ext cx="3556000" cy="3234929"/>
            <a:chOff x="480" y="288"/>
            <a:chExt cx="1344" cy="2038"/>
          </a:xfrm>
        </p:grpSpPr>
        <p:sp>
          <p:nvSpPr>
            <p:cNvPr id="100390" name="Freeform 3"/>
            <p:cNvSpPr>
              <a:spLocks/>
            </p:cNvSpPr>
            <p:nvPr/>
          </p:nvSpPr>
          <p:spPr bwMode="auto">
            <a:xfrm>
              <a:off x="480" y="1344"/>
              <a:ext cx="1344" cy="982"/>
            </a:xfrm>
            <a:custGeom>
              <a:avLst/>
              <a:gdLst>
                <a:gd name="T0" fmla="*/ 351 w 843"/>
                <a:gd name="T1" fmla="*/ 0 h 624"/>
                <a:gd name="T2" fmla="*/ 285 w 843"/>
                <a:gd name="T3" fmla="*/ 4 h 624"/>
                <a:gd name="T4" fmla="*/ 223 w 843"/>
                <a:gd name="T5" fmla="*/ 25 h 624"/>
                <a:gd name="T6" fmla="*/ 166 w 843"/>
                <a:gd name="T7" fmla="*/ 54 h 624"/>
                <a:gd name="T8" fmla="*/ 115 w 843"/>
                <a:gd name="T9" fmla="*/ 91 h 624"/>
                <a:gd name="T10" fmla="*/ 73 w 843"/>
                <a:gd name="T11" fmla="*/ 136 h 624"/>
                <a:gd name="T12" fmla="*/ 42 w 843"/>
                <a:gd name="T13" fmla="*/ 188 h 624"/>
                <a:gd name="T14" fmla="*/ 21 w 843"/>
                <a:gd name="T15" fmla="*/ 246 h 624"/>
                <a:gd name="T16" fmla="*/ 16 w 843"/>
                <a:gd name="T17" fmla="*/ 310 h 624"/>
                <a:gd name="T18" fmla="*/ 0 w 843"/>
                <a:gd name="T19" fmla="*/ 400 h 624"/>
                <a:gd name="T20" fmla="*/ 22 w 843"/>
                <a:gd name="T21" fmla="*/ 478 h 624"/>
                <a:gd name="T22" fmla="*/ 89 w 843"/>
                <a:gd name="T23" fmla="*/ 522 h 624"/>
                <a:gd name="T24" fmla="*/ 115 w 843"/>
                <a:gd name="T25" fmla="*/ 533 h 624"/>
                <a:gd name="T26" fmla="*/ 166 w 843"/>
                <a:gd name="T27" fmla="*/ 572 h 624"/>
                <a:gd name="T28" fmla="*/ 223 w 843"/>
                <a:gd name="T29" fmla="*/ 601 h 624"/>
                <a:gd name="T30" fmla="*/ 285 w 843"/>
                <a:gd name="T31" fmla="*/ 620 h 624"/>
                <a:gd name="T32" fmla="*/ 351 w 843"/>
                <a:gd name="T33" fmla="*/ 624 h 624"/>
                <a:gd name="T34" fmla="*/ 477 w 843"/>
                <a:gd name="T35" fmla="*/ 611 h 624"/>
                <a:gd name="T36" fmla="*/ 563 w 843"/>
                <a:gd name="T37" fmla="*/ 620 h 624"/>
                <a:gd name="T38" fmla="*/ 625 w 843"/>
                <a:gd name="T39" fmla="*/ 601 h 624"/>
                <a:gd name="T40" fmla="*/ 699 w 843"/>
                <a:gd name="T41" fmla="*/ 556 h 624"/>
                <a:gd name="T42" fmla="*/ 777 w 843"/>
                <a:gd name="T43" fmla="*/ 511 h 624"/>
                <a:gd name="T44" fmla="*/ 766 w 843"/>
                <a:gd name="T45" fmla="*/ 489 h 624"/>
                <a:gd name="T46" fmla="*/ 799 w 843"/>
                <a:gd name="T47" fmla="*/ 445 h 624"/>
                <a:gd name="T48" fmla="*/ 843 w 843"/>
                <a:gd name="T49" fmla="*/ 367 h 624"/>
                <a:gd name="T50" fmla="*/ 832 w 843"/>
                <a:gd name="T51" fmla="*/ 310 h 624"/>
                <a:gd name="T52" fmla="*/ 827 w 843"/>
                <a:gd name="T53" fmla="*/ 246 h 624"/>
                <a:gd name="T54" fmla="*/ 806 w 843"/>
                <a:gd name="T55" fmla="*/ 188 h 624"/>
                <a:gd name="T56" fmla="*/ 775 w 843"/>
                <a:gd name="T57" fmla="*/ 136 h 624"/>
                <a:gd name="T58" fmla="*/ 733 w 843"/>
                <a:gd name="T59" fmla="*/ 91 h 624"/>
                <a:gd name="T60" fmla="*/ 682 w 843"/>
                <a:gd name="T61" fmla="*/ 54 h 624"/>
                <a:gd name="T62" fmla="*/ 625 w 843"/>
                <a:gd name="T63" fmla="*/ 25 h 624"/>
                <a:gd name="T64" fmla="*/ 563 w 843"/>
                <a:gd name="T65" fmla="*/ 4 h 624"/>
                <a:gd name="T66" fmla="*/ 497 w 843"/>
                <a:gd name="T67" fmla="*/ 0 h 624"/>
                <a:gd name="T68" fmla="*/ 351 w 843"/>
                <a:gd name="T69" fmla="*/ 0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624"/>
                <a:gd name="T107" fmla="*/ 843 w 843"/>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624">
                  <a:moveTo>
                    <a:pt x="351" y="0"/>
                  </a:moveTo>
                  <a:lnTo>
                    <a:pt x="285" y="4"/>
                  </a:lnTo>
                  <a:lnTo>
                    <a:pt x="223" y="25"/>
                  </a:lnTo>
                  <a:lnTo>
                    <a:pt x="166" y="54"/>
                  </a:lnTo>
                  <a:lnTo>
                    <a:pt x="115" y="91"/>
                  </a:lnTo>
                  <a:lnTo>
                    <a:pt x="73" y="136"/>
                  </a:lnTo>
                  <a:lnTo>
                    <a:pt x="42" y="188"/>
                  </a:lnTo>
                  <a:lnTo>
                    <a:pt x="21" y="246"/>
                  </a:lnTo>
                  <a:lnTo>
                    <a:pt x="16" y="310"/>
                  </a:lnTo>
                  <a:lnTo>
                    <a:pt x="0" y="400"/>
                  </a:lnTo>
                  <a:lnTo>
                    <a:pt x="22" y="478"/>
                  </a:lnTo>
                  <a:lnTo>
                    <a:pt x="89" y="522"/>
                  </a:lnTo>
                  <a:lnTo>
                    <a:pt x="115" y="533"/>
                  </a:lnTo>
                  <a:lnTo>
                    <a:pt x="166" y="572"/>
                  </a:lnTo>
                  <a:lnTo>
                    <a:pt x="223" y="601"/>
                  </a:lnTo>
                  <a:lnTo>
                    <a:pt x="285" y="620"/>
                  </a:lnTo>
                  <a:lnTo>
                    <a:pt x="351" y="624"/>
                  </a:lnTo>
                  <a:lnTo>
                    <a:pt x="477" y="611"/>
                  </a:lnTo>
                  <a:lnTo>
                    <a:pt x="563" y="620"/>
                  </a:lnTo>
                  <a:lnTo>
                    <a:pt x="625" y="601"/>
                  </a:lnTo>
                  <a:lnTo>
                    <a:pt x="699" y="556"/>
                  </a:lnTo>
                  <a:lnTo>
                    <a:pt x="777" y="511"/>
                  </a:lnTo>
                  <a:lnTo>
                    <a:pt x="766" y="489"/>
                  </a:lnTo>
                  <a:lnTo>
                    <a:pt x="799" y="445"/>
                  </a:lnTo>
                  <a:lnTo>
                    <a:pt x="843" y="367"/>
                  </a:lnTo>
                  <a:lnTo>
                    <a:pt x="832" y="310"/>
                  </a:lnTo>
                  <a:lnTo>
                    <a:pt x="827" y="246"/>
                  </a:lnTo>
                  <a:lnTo>
                    <a:pt x="806" y="188"/>
                  </a:lnTo>
                  <a:lnTo>
                    <a:pt x="775" y="136"/>
                  </a:lnTo>
                  <a:lnTo>
                    <a:pt x="733" y="91"/>
                  </a:lnTo>
                  <a:lnTo>
                    <a:pt x="682" y="54"/>
                  </a:lnTo>
                  <a:lnTo>
                    <a:pt x="625" y="25"/>
                  </a:lnTo>
                  <a:lnTo>
                    <a:pt x="563" y="4"/>
                  </a:lnTo>
                  <a:lnTo>
                    <a:pt x="497" y="0"/>
                  </a:lnTo>
                  <a:lnTo>
                    <a:pt x="351" y="0"/>
                  </a:lnTo>
                  <a:close/>
                </a:path>
              </a:pathLst>
            </a:custGeom>
            <a:solidFill>
              <a:srgbClr val="A2E7FC"/>
            </a:solidFill>
            <a:ln w="50800">
              <a:noFill/>
              <a:round/>
              <a:headEnd/>
              <a:tailEnd/>
            </a:ln>
          </p:spPr>
          <p:txBody>
            <a:bodyPr/>
            <a:lstStyle/>
            <a:p>
              <a:endParaRPr lang="en-IN"/>
            </a:p>
          </p:txBody>
        </p:sp>
        <p:sp>
          <p:nvSpPr>
            <p:cNvPr id="100391" name="Freeform 4"/>
            <p:cNvSpPr>
              <a:spLocks/>
            </p:cNvSpPr>
            <p:nvPr/>
          </p:nvSpPr>
          <p:spPr bwMode="auto">
            <a:xfrm>
              <a:off x="480" y="288"/>
              <a:ext cx="1311" cy="2037"/>
            </a:xfrm>
            <a:custGeom>
              <a:avLst/>
              <a:gdLst>
                <a:gd name="T0" fmla="*/ 551 w 868"/>
                <a:gd name="T1" fmla="*/ 562 h 1361"/>
                <a:gd name="T2" fmla="*/ 551 w 868"/>
                <a:gd name="T3" fmla="*/ 562 h 1361"/>
                <a:gd name="T4" fmla="*/ 574 w 868"/>
                <a:gd name="T5" fmla="*/ 609 h 1361"/>
                <a:gd name="T6" fmla="*/ 614 w 868"/>
                <a:gd name="T7" fmla="*/ 659 h 1361"/>
                <a:gd name="T8" fmla="*/ 668 w 868"/>
                <a:gd name="T9" fmla="*/ 712 h 1361"/>
                <a:gd name="T10" fmla="*/ 725 w 868"/>
                <a:gd name="T11" fmla="*/ 769 h 1361"/>
                <a:gd name="T12" fmla="*/ 778 w 868"/>
                <a:gd name="T13" fmla="*/ 829 h 1361"/>
                <a:gd name="T14" fmla="*/ 825 w 868"/>
                <a:gd name="T15" fmla="*/ 893 h 1361"/>
                <a:gd name="T16" fmla="*/ 855 w 868"/>
                <a:gd name="T17" fmla="*/ 960 h 1361"/>
                <a:gd name="T18" fmla="*/ 868 w 868"/>
                <a:gd name="T19" fmla="*/ 1033 h 1361"/>
                <a:gd name="T20" fmla="*/ 868 w 868"/>
                <a:gd name="T21" fmla="*/ 1033 h 1361"/>
                <a:gd name="T22" fmla="*/ 858 w 868"/>
                <a:gd name="T23" fmla="*/ 1117 h 1361"/>
                <a:gd name="T24" fmla="*/ 835 w 868"/>
                <a:gd name="T25" fmla="*/ 1184 h 1361"/>
                <a:gd name="T26" fmla="*/ 795 w 868"/>
                <a:gd name="T27" fmla="*/ 1241 h 1361"/>
                <a:gd name="T28" fmla="*/ 741 w 868"/>
                <a:gd name="T29" fmla="*/ 1287 h 1361"/>
                <a:gd name="T30" fmla="*/ 678 w 868"/>
                <a:gd name="T31" fmla="*/ 1321 h 1361"/>
                <a:gd name="T32" fmla="*/ 604 w 868"/>
                <a:gd name="T33" fmla="*/ 1344 h 1361"/>
                <a:gd name="T34" fmla="*/ 521 w 868"/>
                <a:gd name="T35" fmla="*/ 1358 h 1361"/>
                <a:gd name="T36" fmla="*/ 434 w 868"/>
                <a:gd name="T37" fmla="*/ 1361 h 1361"/>
                <a:gd name="T38" fmla="*/ 434 w 868"/>
                <a:gd name="T39" fmla="*/ 1361 h 1361"/>
                <a:gd name="T40" fmla="*/ 347 w 868"/>
                <a:gd name="T41" fmla="*/ 1358 h 1361"/>
                <a:gd name="T42" fmla="*/ 264 w 868"/>
                <a:gd name="T43" fmla="*/ 1344 h 1361"/>
                <a:gd name="T44" fmla="*/ 190 w 868"/>
                <a:gd name="T45" fmla="*/ 1321 h 1361"/>
                <a:gd name="T46" fmla="*/ 127 w 868"/>
                <a:gd name="T47" fmla="*/ 1287 h 1361"/>
                <a:gd name="T48" fmla="*/ 73 w 868"/>
                <a:gd name="T49" fmla="*/ 1241 h 1361"/>
                <a:gd name="T50" fmla="*/ 33 w 868"/>
                <a:gd name="T51" fmla="*/ 1184 h 1361"/>
                <a:gd name="T52" fmla="*/ 10 w 868"/>
                <a:gd name="T53" fmla="*/ 1117 h 1361"/>
                <a:gd name="T54" fmla="*/ 0 w 868"/>
                <a:gd name="T55" fmla="*/ 1033 h 1361"/>
                <a:gd name="T56" fmla="*/ 0 w 868"/>
                <a:gd name="T57" fmla="*/ 1033 h 1361"/>
                <a:gd name="T58" fmla="*/ 10 w 868"/>
                <a:gd name="T59" fmla="*/ 963 h 1361"/>
                <a:gd name="T60" fmla="*/ 40 w 868"/>
                <a:gd name="T61" fmla="*/ 893 h 1361"/>
                <a:gd name="T62" fmla="*/ 83 w 868"/>
                <a:gd name="T63" fmla="*/ 833 h 1361"/>
                <a:gd name="T64" fmla="*/ 133 w 868"/>
                <a:gd name="T65" fmla="*/ 772 h 1361"/>
                <a:gd name="T66" fmla="*/ 187 w 868"/>
                <a:gd name="T67" fmla="*/ 716 h 1361"/>
                <a:gd name="T68" fmla="*/ 237 w 868"/>
                <a:gd name="T69" fmla="*/ 662 h 1361"/>
                <a:gd name="T70" fmla="*/ 277 w 868"/>
                <a:gd name="T71" fmla="*/ 612 h 1361"/>
                <a:gd name="T72" fmla="*/ 304 w 868"/>
                <a:gd name="T73" fmla="*/ 565 h 1361"/>
                <a:gd name="T74" fmla="*/ 304 w 868"/>
                <a:gd name="T75" fmla="*/ 568 h 1361"/>
                <a:gd name="T76" fmla="*/ 304 w 868"/>
                <a:gd name="T77" fmla="*/ 0 h 1361"/>
                <a:gd name="T78" fmla="*/ 551 w 868"/>
                <a:gd name="T79" fmla="*/ 0 h 1361"/>
                <a:gd name="T80" fmla="*/ 551 w 868"/>
                <a:gd name="T81" fmla="*/ 562 h 1361"/>
                <a:gd name="T82" fmla="*/ 551 w 868"/>
                <a:gd name="T83" fmla="*/ 562 h 13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68"/>
                <a:gd name="T127" fmla="*/ 0 h 1361"/>
                <a:gd name="T128" fmla="*/ 868 w 868"/>
                <a:gd name="T129" fmla="*/ 1361 h 13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68" h="1361">
                  <a:moveTo>
                    <a:pt x="551" y="562"/>
                  </a:moveTo>
                  <a:lnTo>
                    <a:pt x="551" y="562"/>
                  </a:lnTo>
                  <a:lnTo>
                    <a:pt x="574" y="609"/>
                  </a:lnTo>
                  <a:lnTo>
                    <a:pt x="614" y="659"/>
                  </a:lnTo>
                  <a:lnTo>
                    <a:pt x="668" y="712"/>
                  </a:lnTo>
                  <a:lnTo>
                    <a:pt x="725" y="769"/>
                  </a:lnTo>
                  <a:lnTo>
                    <a:pt x="778" y="829"/>
                  </a:lnTo>
                  <a:lnTo>
                    <a:pt x="825" y="893"/>
                  </a:lnTo>
                  <a:lnTo>
                    <a:pt x="855" y="960"/>
                  </a:lnTo>
                  <a:lnTo>
                    <a:pt x="868" y="1033"/>
                  </a:lnTo>
                  <a:lnTo>
                    <a:pt x="858" y="1117"/>
                  </a:lnTo>
                  <a:lnTo>
                    <a:pt x="835" y="1184"/>
                  </a:lnTo>
                  <a:lnTo>
                    <a:pt x="795" y="1241"/>
                  </a:lnTo>
                  <a:lnTo>
                    <a:pt x="741" y="1287"/>
                  </a:lnTo>
                  <a:lnTo>
                    <a:pt x="678" y="1321"/>
                  </a:lnTo>
                  <a:lnTo>
                    <a:pt x="604" y="1344"/>
                  </a:lnTo>
                  <a:lnTo>
                    <a:pt x="521" y="1358"/>
                  </a:lnTo>
                  <a:lnTo>
                    <a:pt x="434" y="1361"/>
                  </a:lnTo>
                  <a:lnTo>
                    <a:pt x="347" y="1358"/>
                  </a:lnTo>
                  <a:lnTo>
                    <a:pt x="264" y="1344"/>
                  </a:lnTo>
                  <a:lnTo>
                    <a:pt x="190" y="1321"/>
                  </a:lnTo>
                  <a:lnTo>
                    <a:pt x="127" y="1287"/>
                  </a:lnTo>
                  <a:lnTo>
                    <a:pt x="73" y="1241"/>
                  </a:lnTo>
                  <a:lnTo>
                    <a:pt x="33" y="1184"/>
                  </a:lnTo>
                  <a:lnTo>
                    <a:pt x="10" y="1117"/>
                  </a:lnTo>
                  <a:lnTo>
                    <a:pt x="0" y="1033"/>
                  </a:lnTo>
                  <a:lnTo>
                    <a:pt x="10" y="963"/>
                  </a:lnTo>
                  <a:lnTo>
                    <a:pt x="40" y="893"/>
                  </a:lnTo>
                  <a:lnTo>
                    <a:pt x="83" y="833"/>
                  </a:lnTo>
                  <a:lnTo>
                    <a:pt x="133" y="772"/>
                  </a:lnTo>
                  <a:lnTo>
                    <a:pt x="187" y="716"/>
                  </a:lnTo>
                  <a:lnTo>
                    <a:pt x="237" y="662"/>
                  </a:lnTo>
                  <a:lnTo>
                    <a:pt x="277" y="612"/>
                  </a:lnTo>
                  <a:lnTo>
                    <a:pt x="304" y="565"/>
                  </a:lnTo>
                  <a:lnTo>
                    <a:pt x="304" y="568"/>
                  </a:lnTo>
                  <a:lnTo>
                    <a:pt x="304" y="0"/>
                  </a:lnTo>
                  <a:lnTo>
                    <a:pt x="551" y="0"/>
                  </a:lnTo>
                  <a:lnTo>
                    <a:pt x="551" y="562"/>
                  </a:lnTo>
                </a:path>
              </a:pathLst>
            </a:custGeom>
            <a:noFill/>
            <a:ln w="50800">
              <a:solidFill>
                <a:srgbClr val="000000"/>
              </a:solidFill>
              <a:prstDash val="solid"/>
              <a:round/>
              <a:headEnd/>
              <a:tailEnd/>
            </a:ln>
          </p:spPr>
          <p:txBody>
            <a:bodyPr/>
            <a:lstStyle/>
            <a:p>
              <a:endParaRPr lang="en-IN"/>
            </a:p>
          </p:txBody>
        </p:sp>
      </p:grpSp>
      <p:grpSp>
        <p:nvGrpSpPr>
          <p:cNvPr id="100357" name="Group 5"/>
          <p:cNvGrpSpPr>
            <a:grpSpLocks/>
          </p:cNvGrpSpPr>
          <p:nvPr/>
        </p:nvGrpSpPr>
        <p:grpSpPr bwMode="auto">
          <a:xfrm>
            <a:off x="0" y="152400"/>
            <a:ext cx="9144000" cy="6534150"/>
            <a:chOff x="1440" y="288"/>
            <a:chExt cx="2499" cy="2501"/>
          </a:xfrm>
        </p:grpSpPr>
        <p:sp>
          <p:nvSpPr>
            <p:cNvPr id="100383" name="Freeform 6"/>
            <p:cNvSpPr>
              <a:spLocks/>
            </p:cNvSpPr>
            <p:nvPr/>
          </p:nvSpPr>
          <p:spPr bwMode="auto">
            <a:xfrm>
              <a:off x="1440" y="288"/>
              <a:ext cx="2499" cy="2501"/>
            </a:xfrm>
            <a:custGeom>
              <a:avLst/>
              <a:gdLst>
                <a:gd name="T0" fmla="*/ 2499 w 2499"/>
                <a:gd name="T1" fmla="*/ 2180 h 2501"/>
                <a:gd name="T2" fmla="*/ 2499 w 2499"/>
                <a:gd name="T3" fmla="*/ 2180 h 2501"/>
                <a:gd name="T4" fmla="*/ 2492 w 2499"/>
                <a:gd name="T5" fmla="*/ 2244 h 2501"/>
                <a:gd name="T6" fmla="*/ 2472 w 2499"/>
                <a:gd name="T7" fmla="*/ 2304 h 2501"/>
                <a:gd name="T8" fmla="*/ 2446 w 2499"/>
                <a:gd name="T9" fmla="*/ 2361 h 2501"/>
                <a:gd name="T10" fmla="*/ 2405 w 2499"/>
                <a:gd name="T11" fmla="*/ 2408 h 2501"/>
                <a:gd name="T12" fmla="*/ 2359 w 2499"/>
                <a:gd name="T13" fmla="*/ 2448 h 2501"/>
                <a:gd name="T14" fmla="*/ 2305 w 2499"/>
                <a:gd name="T15" fmla="*/ 2475 h 2501"/>
                <a:gd name="T16" fmla="*/ 2245 w 2499"/>
                <a:gd name="T17" fmla="*/ 2495 h 2501"/>
                <a:gd name="T18" fmla="*/ 2182 w 2499"/>
                <a:gd name="T19" fmla="*/ 2501 h 2501"/>
                <a:gd name="T20" fmla="*/ 321 w 2499"/>
                <a:gd name="T21" fmla="*/ 2501 h 2501"/>
                <a:gd name="T22" fmla="*/ 321 w 2499"/>
                <a:gd name="T23" fmla="*/ 2501 h 2501"/>
                <a:gd name="T24" fmla="*/ 257 w 2499"/>
                <a:gd name="T25" fmla="*/ 2495 h 2501"/>
                <a:gd name="T26" fmla="*/ 197 w 2499"/>
                <a:gd name="T27" fmla="*/ 2475 h 2501"/>
                <a:gd name="T28" fmla="*/ 141 w 2499"/>
                <a:gd name="T29" fmla="*/ 2448 h 2501"/>
                <a:gd name="T30" fmla="*/ 94 w 2499"/>
                <a:gd name="T31" fmla="*/ 2408 h 2501"/>
                <a:gd name="T32" fmla="*/ 54 w 2499"/>
                <a:gd name="T33" fmla="*/ 2361 h 2501"/>
                <a:gd name="T34" fmla="*/ 27 w 2499"/>
                <a:gd name="T35" fmla="*/ 2304 h 2501"/>
                <a:gd name="T36" fmla="*/ 7 w 2499"/>
                <a:gd name="T37" fmla="*/ 2244 h 2501"/>
                <a:gd name="T38" fmla="*/ 0 w 2499"/>
                <a:gd name="T39" fmla="*/ 2180 h 2501"/>
                <a:gd name="T40" fmla="*/ 0 w 2499"/>
                <a:gd name="T41" fmla="*/ 318 h 2501"/>
                <a:gd name="T42" fmla="*/ 0 w 2499"/>
                <a:gd name="T43" fmla="*/ 318 h 2501"/>
                <a:gd name="T44" fmla="*/ 7 w 2499"/>
                <a:gd name="T45" fmla="*/ 254 h 2501"/>
                <a:gd name="T46" fmla="*/ 27 w 2499"/>
                <a:gd name="T47" fmla="*/ 194 h 2501"/>
                <a:gd name="T48" fmla="*/ 54 w 2499"/>
                <a:gd name="T49" fmla="*/ 140 h 2501"/>
                <a:gd name="T50" fmla="*/ 94 w 2499"/>
                <a:gd name="T51" fmla="*/ 94 h 2501"/>
                <a:gd name="T52" fmla="*/ 141 w 2499"/>
                <a:gd name="T53" fmla="*/ 53 h 2501"/>
                <a:gd name="T54" fmla="*/ 197 w 2499"/>
                <a:gd name="T55" fmla="*/ 27 h 2501"/>
                <a:gd name="T56" fmla="*/ 257 w 2499"/>
                <a:gd name="T57" fmla="*/ 7 h 2501"/>
                <a:gd name="T58" fmla="*/ 321 w 2499"/>
                <a:gd name="T59" fmla="*/ 0 h 2501"/>
                <a:gd name="T60" fmla="*/ 2182 w 2499"/>
                <a:gd name="T61" fmla="*/ 0 h 2501"/>
                <a:gd name="T62" fmla="*/ 2182 w 2499"/>
                <a:gd name="T63" fmla="*/ 0 h 2501"/>
                <a:gd name="T64" fmla="*/ 2245 w 2499"/>
                <a:gd name="T65" fmla="*/ 7 h 2501"/>
                <a:gd name="T66" fmla="*/ 2305 w 2499"/>
                <a:gd name="T67" fmla="*/ 27 h 2501"/>
                <a:gd name="T68" fmla="*/ 2359 w 2499"/>
                <a:gd name="T69" fmla="*/ 53 h 2501"/>
                <a:gd name="T70" fmla="*/ 2405 w 2499"/>
                <a:gd name="T71" fmla="*/ 94 h 2501"/>
                <a:gd name="T72" fmla="*/ 2446 w 2499"/>
                <a:gd name="T73" fmla="*/ 140 h 2501"/>
                <a:gd name="T74" fmla="*/ 2472 w 2499"/>
                <a:gd name="T75" fmla="*/ 194 h 2501"/>
                <a:gd name="T76" fmla="*/ 2492 w 2499"/>
                <a:gd name="T77" fmla="*/ 254 h 2501"/>
                <a:gd name="T78" fmla="*/ 2499 w 2499"/>
                <a:gd name="T79" fmla="*/ 318 h 2501"/>
                <a:gd name="T80" fmla="*/ 2499 w 2499"/>
                <a:gd name="T81" fmla="*/ 2180 h 25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9"/>
                <a:gd name="T124" fmla="*/ 0 h 2501"/>
                <a:gd name="T125" fmla="*/ 2499 w 2499"/>
                <a:gd name="T126" fmla="*/ 2501 h 25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9" h="2501">
                  <a:moveTo>
                    <a:pt x="2499" y="2180"/>
                  </a:moveTo>
                  <a:lnTo>
                    <a:pt x="2499" y="2180"/>
                  </a:lnTo>
                  <a:lnTo>
                    <a:pt x="2492" y="2244"/>
                  </a:lnTo>
                  <a:lnTo>
                    <a:pt x="2472" y="2304"/>
                  </a:lnTo>
                  <a:lnTo>
                    <a:pt x="2446" y="2361"/>
                  </a:lnTo>
                  <a:lnTo>
                    <a:pt x="2405" y="2408"/>
                  </a:lnTo>
                  <a:lnTo>
                    <a:pt x="2359" y="2448"/>
                  </a:lnTo>
                  <a:lnTo>
                    <a:pt x="2305" y="2475"/>
                  </a:lnTo>
                  <a:lnTo>
                    <a:pt x="2245" y="2495"/>
                  </a:lnTo>
                  <a:lnTo>
                    <a:pt x="2182" y="2501"/>
                  </a:lnTo>
                  <a:lnTo>
                    <a:pt x="321" y="2501"/>
                  </a:lnTo>
                  <a:lnTo>
                    <a:pt x="257" y="2495"/>
                  </a:lnTo>
                  <a:lnTo>
                    <a:pt x="197" y="2475"/>
                  </a:lnTo>
                  <a:lnTo>
                    <a:pt x="141" y="2448"/>
                  </a:lnTo>
                  <a:lnTo>
                    <a:pt x="94" y="2408"/>
                  </a:lnTo>
                  <a:lnTo>
                    <a:pt x="54" y="2361"/>
                  </a:lnTo>
                  <a:lnTo>
                    <a:pt x="27" y="2304"/>
                  </a:lnTo>
                  <a:lnTo>
                    <a:pt x="7" y="2244"/>
                  </a:lnTo>
                  <a:lnTo>
                    <a:pt x="0" y="2180"/>
                  </a:lnTo>
                  <a:lnTo>
                    <a:pt x="0" y="318"/>
                  </a:lnTo>
                  <a:lnTo>
                    <a:pt x="7" y="254"/>
                  </a:lnTo>
                  <a:lnTo>
                    <a:pt x="27" y="194"/>
                  </a:lnTo>
                  <a:lnTo>
                    <a:pt x="54" y="140"/>
                  </a:lnTo>
                  <a:lnTo>
                    <a:pt x="94" y="94"/>
                  </a:lnTo>
                  <a:lnTo>
                    <a:pt x="141" y="53"/>
                  </a:lnTo>
                  <a:lnTo>
                    <a:pt x="197" y="27"/>
                  </a:lnTo>
                  <a:lnTo>
                    <a:pt x="257" y="7"/>
                  </a:lnTo>
                  <a:lnTo>
                    <a:pt x="321" y="0"/>
                  </a:lnTo>
                  <a:lnTo>
                    <a:pt x="2182" y="0"/>
                  </a:lnTo>
                  <a:lnTo>
                    <a:pt x="2245" y="7"/>
                  </a:lnTo>
                  <a:lnTo>
                    <a:pt x="2305" y="27"/>
                  </a:lnTo>
                  <a:lnTo>
                    <a:pt x="2359" y="53"/>
                  </a:lnTo>
                  <a:lnTo>
                    <a:pt x="2405" y="94"/>
                  </a:lnTo>
                  <a:lnTo>
                    <a:pt x="2446" y="140"/>
                  </a:lnTo>
                  <a:lnTo>
                    <a:pt x="2472" y="194"/>
                  </a:lnTo>
                  <a:lnTo>
                    <a:pt x="2492" y="254"/>
                  </a:lnTo>
                  <a:lnTo>
                    <a:pt x="2499" y="318"/>
                  </a:lnTo>
                  <a:lnTo>
                    <a:pt x="2499" y="2180"/>
                  </a:lnTo>
                </a:path>
              </a:pathLst>
            </a:custGeom>
            <a:noFill/>
            <a:ln w="25400" cmpd="sng">
              <a:solidFill>
                <a:srgbClr val="000000"/>
              </a:solidFill>
              <a:prstDash val="solid"/>
              <a:round/>
              <a:headEnd/>
              <a:tailEnd/>
            </a:ln>
          </p:spPr>
          <p:txBody>
            <a:bodyPr/>
            <a:lstStyle/>
            <a:p>
              <a:endParaRPr lang="en-IN"/>
            </a:p>
          </p:txBody>
        </p:sp>
        <p:sp>
          <p:nvSpPr>
            <p:cNvPr id="100384" name="Freeform 7"/>
            <p:cNvSpPr>
              <a:spLocks/>
            </p:cNvSpPr>
            <p:nvPr/>
          </p:nvSpPr>
          <p:spPr bwMode="auto">
            <a:xfrm>
              <a:off x="2176" y="492"/>
              <a:ext cx="1026" cy="1203"/>
            </a:xfrm>
            <a:custGeom>
              <a:avLst/>
              <a:gdLst>
                <a:gd name="T0" fmla="*/ 77 w 1026"/>
                <a:gd name="T1" fmla="*/ 842 h 1203"/>
                <a:gd name="T2" fmla="*/ 91 w 1026"/>
                <a:gd name="T3" fmla="*/ 889 h 1203"/>
                <a:gd name="T4" fmla="*/ 111 w 1026"/>
                <a:gd name="T5" fmla="*/ 933 h 1203"/>
                <a:gd name="T6" fmla="*/ 134 w 1026"/>
                <a:gd name="T7" fmla="*/ 976 h 1203"/>
                <a:gd name="T8" fmla="*/ 161 w 1026"/>
                <a:gd name="T9" fmla="*/ 1016 h 1203"/>
                <a:gd name="T10" fmla="*/ 191 w 1026"/>
                <a:gd name="T11" fmla="*/ 1050 h 1203"/>
                <a:gd name="T12" fmla="*/ 224 w 1026"/>
                <a:gd name="T13" fmla="*/ 1083 h 1203"/>
                <a:gd name="T14" fmla="*/ 261 w 1026"/>
                <a:gd name="T15" fmla="*/ 1113 h 1203"/>
                <a:gd name="T16" fmla="*/ 301 w 1026"/>
                <a:gd name="T17" fmla="*/ 1137 h 1203"/>
                <a:gd name="T18" fmla="*/ 341 w 1026"/>
                <a:gd name="T19" fmla="*/ 1160 h 1203"/>
                <a:gd name="T20" fmla="*/ 385 w 1026"/>
                <a:gd name="T21" fmla="*/ 1177 h 1203"/>
                <a:gd name="T22" fmla="*/ 428 w 1026"/>
                <a:gd name="T23" fmla="*/ 1190 h 1203"/>
                <a:gd name="T24" fmla="*/ 475 w 1026"/>
                <a:gd name="T25" fmla="*/ 1200 h 1203"/>
                <a:gd name="T26" fmla="*/ 522 w 1026"/>
                <a:gd name="T27" fmla="*/ 1203 h 1203"/>
                <a:gd name="T28" fmla="*/ 568 w 1026"/>
                <a:gd name="T29" fmla="*/ 1203 h 1203"/>
                <a:gd name="T30" fmla="*/ 618 w 1026"/>
                <a:gd name="T31" fmla="*/ 1200 h 1203"/>
                <a:gd name="T32" fmla="*/ 665 w 1026"/>
                <a:gd name="T33" fmla="*/ 1190 h 1203"/>
                <a:gd name="T34" fmla="*/ 759 w 1026"/>
                <a:gd name="T35" fmla="*/ 1157 h 1203"/>
                <a:gd name="T36" fmla="*/ 839 w 1026"/>
                <a:gd name="T37" fmla="*/ 1106 h 1203"/>
                <a:gd name="T38" fmla="*/ 906 w 1026"/>
                <a:gd name="T39" fmla="*/ 1043 h 1203"/>
                <a:gd name="T40" fmla="*/ 962 w 1026"/>
                <a:gd name="T41" fmla="*/ 966 h 1203"/>
                <a:gd name="T42" fmla="*/ 999 w 1026"/>
                <a:gd name="T43" fmla="*/ 882 h 1203"/>
                <a:gd name="T44" fmla="*/ 1023 w 1026"/>
                <a:gd name="T45" fmla="*/ 792 h 1203"/>
                <a:gd name="T46" fmla="*/ 1026 w 1026"/>
                <a:gd name="T47" fmla="*/ 695 h 1203"/>
                <a:gd name="T48" fmla="*/ 1013 w 1026"/>
                <a:gd name="T49" fmla="*/ 598 h 1203"/>
                <a:gd name="T50" fmla="*/ 952 w 1026"/>
                <a:gd name="T51" fmla="*/ 361 h 1203"/>
                <a:gd name="T52" fmla="*/ 939 w 1026"/>
                <a:gd name="T53" fmla="*/ 314 h 1203"/>
                <a:gd name="T54" fmla="*/ 919 w 1026"/>
                <a:gd name="T55" fmla="*/ 270 h 1203"/>
                <a:gd name="T56" fmla="*/ 896 w 1026"/>
                <a:gd name="T57" fmla="*/ 227 h 1203"/>
                <a:gd name="T58" fmla="*/ 869 w 1026"/>
                <a:gd name="T59" fmla="*/ 187 h 1203"/>
                <a:gd name="T60" fmla="*/ 839 w 1026"/>
                <a:gd name="T61" fmla="*/ 153 h 1203"/>
                <a:gd name="T62" fmla="*/ 805 w 1026"/>
                <a:gd name="T63" fmla="*/ 120 h 1203"/>
                <a:gd name="T64" fmla="*/ 769 w 1026"/>
                <a:gd name="T65" fmla="*/ 90 h 1203"/>
                <a:gd name="T66" fmla="*/ 729 w 1026"/>
                <a:gd name="T67" fmla="*/ 66 h 1203"/>
                <a:gd name="T68" fmla="*/ 689 w 1026"/>
                <a:gd name="T69" fmla="*/ 43 h 1203"/>
                <a:gd name="T70" fmla="*/ 645 w 1026"/>
                <a:gd name="T71" fmla="*/ 26 h 1203"/>
                <a:gd name="T72" fmla="*/ 602 w 1026"/>
                <a:gd name="T73" fmla="*/ 13 h 1203"/>
                <a:gd name="T74" fmla="*/ 555 w 1026"/>
                <a:gd name="T75" fmla="*/ 3 h 1203"/>
                <a:gd name="T76" fmla="*/ 508 w 1026"/>
                <a:gd name="T77" fmla="*/ 0 h 1203"/>
                <a:gd name="T78" fmla="*/ 458 w 1026"/>
                <a:gd name="T79" fmla="*/ 0 h 1203"/>
                <a:gd name="T80" fmla="*/ 411 w 1026"/>
                <a:gd name="T81" fmla="*/ 3 h 1203"/>
                <a:gd name="T82" fmla="*/ 361 w 1026"/>
                <a:gd name="T83" fmla="*/ 13 h 1203"/>
                <a:gd name="T84" fmla="*/ 271 w 1026"/>
                <a:gd name="T85" fmla="*/ 46 h 1203"/>
                <a:gd name="T86" fmla="*/ 187 w 1026"/>
                <a:gd name="T87" fmla="*/ 96 h 1203"/>
                <a:gd name="T88" fmla="*/ 121 w 1026"/>
                <a:gd name="T89" fmla="*/ 160 h 1203"/>
                <a:gd name="T90" fmla="*/ 67 w 1026"/>
                <a:gd name="T91" fmla="*/ 237 h 1203"/>
                <a:gd name="T92" fmla="*/ 27 w 1026"/>
                <a:gd name="T93" fmla="*/ 321 h 1203"/>
                <a:gd name="T94" fmla="*/ 4 w 1026"/>
                <a:gd name="T95" fmla="*/ 411 h 1203"/>
                <a:gd name="T96" fmla="*/ 0 w 1026"/>
                <a:gd name="T97" fmla="*/ 508 h 1203"/>
                <a:gd name="T98" fmla="*/ 14 w 1026"/>
                <a:gd name="T99" fmla="*/ 605 h 1203"/>
                <a:gd name="T100" fmla="*/ 77 w 1026"/>
                <a:gd name="T101" fmla="*/ 842 h 12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6"/>
                <a:gd name="T154" fmla="*/ 0 h 1203"/>
                <a:gd name="T155" fmla="*/ 1026 w 1026"/>
                <a:gd name="T156" fmla="*/ 1203 h 12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6" h="1203">
                  <a:moveTo>
                    <a:pt x="77" y="842"/>
                  </a:moveTo>
                  <a:lnTo>
                    <a:pt x="91" y="889"/>
                  </a:lnTo>
                  <a:lnTo>
                    <a:pt x="111" y="933"/>
                  </a:lnTo>
                  <a:lnTo>
                    <a:pt x="134" y="976"/>
                  </a:lnTo>
                  <a:lnTo>
                    <a:pt x="161" y="1016"/>
                  </a:lnTo>
                  <a:lnTo>
                    <a:pt x="191" y="1050"/>
                  </a:lnTo>
                  <a:lnTo>
                    <a:pt x="224" y="1083"/>
                  </a:lnTo>
                  <a:lnTo>
                    <a:pt x="261" y="1113"/>
                  </a:lnTo>
                  <a:lnTo>
                    <a:pt x="301" y="1137"/>
                  </a:lnTo>
                  <a:lnTo>
                    <a:pt x="341" y="1160"/>
                  </a:lnTo>
                  <a:lnTo>
                    <a:pt x="385" y="1177"/>
                  </a:lnTo>
                  <a:lnTo>
                    <a:pt x="428" y="1190"/>
                  </a:lnTo>
                  <a:lnTo>
                    <a:pt x="475" y="1200"/>
                  </a:lnTo>
                  <a:lnTo>
                    <a:pt x="522" y="1203"/>
                  </a:lnTo>
                  <a:lnTo>
                    <a:pt x="568" y="1203"/>
                  </a:lnTo>
                  <a:lnTo>
                    <a:pt x="618" y="1200"/>
                  </a:lnTo>
                  <a:lnTo>
                    <a:pt x="665" y="1190"/>
                  </a:lnTo>
                  <a:lnTo>
                    <a:pt x="759" y="1157"/>
                  </a:lnTo>
                  <a:lnTo>
                    <a:pt x="839" y="1106"/>
                  </a:lnTo>
                  <a:lnTo>
                    <a:pt x="906" y="1043"/>
                  </a:lnTo>
                  <a:lnTo>
                    <a:pt x="962" y="966"/>
                  </a:lnTo>
                  <a:lnTo>
                    <a:pt x="999" y="882"/>
                  </a:lnTo>
                  <a:lnTo>
                    <a:pt x="1023" y="792"/>
                  </a:lnTo>
                  <a:lnTo>
                    <a:pt x="1026" y="695"/>
                  </a:lnTo>
                  <a:lnTo>
                    <a:pt x="1013" y="598"/>
                  </a:lnTo>
                  <a:lnTo>
                    <a:pt x="952" y="361"/>
                  </a:lnTo>
                  <a:lnTo>
                    <a:pt x="939" y="314"/>
                  </a:lnTo>
                  <a:lnTo>
                    <a:pt x="919" y="270"/>
                  </a:lnTo>
                  <a:lnTo>
                    <a:pt x="896" y="227"/>
                  </a:lnTo>
                  <a:lnTo>
                    <a:pt x="869" y="187"/>
                  </a:lnTo>
                  <a:lnTo>
                    <a:pt x="839" y="153"/>
                  </a:lnTo>
                  <a:lnTo>
                    <a:pt x="805" y="120"/>
                  </a:lnTo>
                  <a:lnTo>
                    <a:pt x="769" y="90"/>
                  </a:lnTo>
                  <a:lnTo>
                    <a:pt x="729" y="66"/>
                  </a:lnTo>
                  <a:lnTo>
                    <a:pt x="689" y="43"/>
                  </a:lnTo>
                  <a:lnTo>
                    <a:pt x="645" y="26"/>
                  </a:lnTo>
                  <a:lnTo>
                    <a:pt x="602" y="13"/>
                  </a:lnTo>
                  <a:lnTo>
                    <a:pt x="555" y="3"/>
                  </a:lnTo>
                  <a:lnTo>
                    <a:pt x="508" y="0"/>
                  </a:lnTo>
                  <a:lnTo>
                    <a:pt x="458" y="0"/>
                  </a:lnTo>
                  <a:lnTo>
                    <a:pt x="411" y="3"/>
                  </a:lnTo>
                  <a:lnTo>
                    <a:pt x="361" y="13"/>
                  </a:lnTo>
                  <a:lnTo>
                    <a:pt x="271" y="46"/>
                  </a:lnTo>
                  <a:lnTo>
                    <a:pt x="187" y="96"/>
                  </a:lnTo>
                  <a:lnTo>
                    <a:pt x="121" y="160"/>
                  </a:lnTo>
                  <a:lnTo>
                    <a:pt x="67" y="237"/>
                  </a:lnTo>
                  <a:lnTo>
                    <a:pt x="27" y="321"/>
                  </a:lnTo>
                  <a:lnTo>
                    <a:pt x="4" y="411"/>
                  </a:lnTo>
                  <a:lnTo>
                    <a:pt x="0" y="508"/>
                  </a:lnTo>
                  <a:lnTo>
                    <a:pt x="14" y="605"/>
                  </a:lnTo>
                  <a:lnTo>
                    <a:pt x="77" y="842"/>
                  </a:lnTo>
                  <a:close/>
                </a:path>
              </a:pathLst>
            </a:custGeom>
            <a:solidFill>
              <a:srgbClr val="B26619"/>
            </a:solidFill>
            <a:ln w="25400" cmpd="sng">
              <a:solidFill>
                <a:srgbClr val="000000"/>
              </a:solidFill>
              <a:round/>
              <a:headEnd/>
              <a:tailEnd/>
            </a:ln>
          </p:spPr>
          <p:txBody>
            <a:bodyPr/>
            <a:lstStyle/>
            <a:p>
              <a:endParaRPr lang="en-IN"/>
            </a:p>
          </p:txBody>
        </p:sp>
        <p:sp>
          <p:nvSpPr>
            <p:cNvPr id="100385" name="Freeform 8"/>
            <p:cNvSpPr>
              <a:spLocks/>
            </p:cNvSpPr>
            <p:nvPr/>
          </p:nvSpPr>
          <p:spPr bwMode="auto">
            <a:xfrm>
              <a:off x="2176" y="492"/>
              <a:ext cx="1026" cy="1203"/>
            </a:xfrm>
            <a:custGeom>
              <a:avLst/>
              <a:gdLst>
                <a:gd name="T0" fmla="*/ 77 w 1026"/>
                <a:gd name="T1" fmla="*/ 842 h 1203"/>
                <a:gd name="T2" fmla="*/ 77 w 1026"/>
                <a:gd name="T3" fmla="*/ 842 h 1203"/>
                <a:gd name="T4" fmla="*/ 91 w 1026"/>
                <a:gd name="T5" fmla="*/ 889 h 1203"/>
                <a:gd name="T6" fmla="*/ 111 w 1026"/>
                <a:gd name="T7" fmla="*/ 933 h 1203"/>
                <a:gd name="T8" fmla="*/ 134 w 1026"/>
                <a:gd name="T9" fmla="*/ 976 h 1203"/>
                <a:gd name="T10" fmla="*/ 161 w 1026"/>
                <a:gd name="T11" fmla="*/ 1016 h 1203"/>
                <a:gd name="T12" fmla="*/ 191 w 1026"/>
                <a:gd name="T13" fmla="*/ 1050 h 1203"/>
                <a:gd name="T14" fmla="*/ 224 w 1026"/>
                <a:gd name="T15" fmla="*/ 1083 h 1203"/>
                <a:gd name="T16" fmla="*/ 261 w 1026"/>
                <a:gd name="T17" fmla="*/ 1113 h 1203"/>
                <a:gd name="T18" fmla="*/ 301 w 1026"/>
                <a:gd name="T19" fmla="*/ 1137 h 1203"/>
                <a:gd name="T20" fmla="*/ 341 w 1026"/>
                <a:gd name="T21" fmla="*/ 1160 h 1203"/>
                <a:gd name="T22" fmla="*/ 385 w 1026"/>
                <a:gd name="T23" fmla="*/ 1177 h 1203"/>
                <a:gd name="T24" fmla="*/ 428 w 1026"/>
                <a:gd name="T25" fmla="*/ 1190 h 1203"/>
                <a:gd name="T26" fmla="*/ 475 w 1026"/>
                <a:gd name="T27" fmla="*/ 1200 h 1203"/>
                <a:gd name="T28" fmla="*/ 522 w 1026"/>
                <a:gd name="T29" fmla="*/ 1203 h 1203"/>
                <a:gd name="T30" fmla="*/ 568 w 1026"/>
                <a:gd name="T31" fmla="*/ 1203 h 1203"/>
                <a:gd name="T32" fmla="*/ 618 w 1026"/>
                <a:gd name="T33" fmla="*/ 1200 h 1203"/>
                <a:gd name="T34" fmla="*/ 665 w 1026"/>
                <a:gd name="T35" fmla="*/ 1190 h 1203"/>
                <a:gd name="T36" fmla="*/ 665 w 1026"/>
                <a:gd name="T37" fmla="*/ 1190 h 1203"/>
                <a:gd name="T38" fmla="*/ 759 w 1026"/>
                <a:gd name="T39" fmla="*/ 1157 h 1203"/>
                <a:gd name="T40" fmla="*/ 839 w 1026"/>
                <a:gd name="T41" fmla="*/ 1106 h 1203"/>
                <a:gd name="T42" fmla="*/ 906 w 1026"/>
                <a:gd name="T43" fmla="*/ 1043 h 1203"/>
                <a:gd name="T44" fmla="*/ 962 w 1026"/>
                <a:gd name="T45" fmla="*/ 966 h 1203"/>
                <a:gd name="T46" fmla="*/ 999 w 1026"/>
                <a:gd name="T47" fmla="*/ 882 h 1203"/>
                <a:gd name="T48" fmla="*/ 1023 w 1026"/>
                <a:gd name="T49" fmla="*/ 792 h 1203"/>
                <a:gd name="T50" fmla="*/ 1026 w 1026"/>
                <a:gd name="T51" fmla="*/ 695 h 1203"/>
                <a:gd name="T52" fmla="*/ 1013 w 1026"/>
                <a:gd name="T53" fmla="*/ 598 h 1203"/>
                <a:gd name="T54" fmla="*/ 952 w 1026"/>
                <a:gd name="T55" fmla="*/ 361 h 1203"/>
                <a:gd name="T56" fmla="*/ 952 w 1026"/>
                <a:gd name="T57" fmla="*/ 361 h 1203"/>
                <a:gd name="T58" fmla="*/ 939 w 1026"/>
                <a:gd name="T59" fmla="*/ 314 h 1203"/>
                <a:gd name="T60" fmla="*/ 919 w 1026"/>
                <a:gd name="T61" fmla="*/ 270 h 1203"/>
                <a:gd name="T62" fmla="*/ 896 w 1026"/>
                <a:gd name="T63" fmla="*/ 227 h 1203"/>
                <a:gd name="T64" fmla="*/ 869 w 1026"/>
                <a:gd name="T65" fmla="*/ 187 h 1203"/>
                <a:gd name="T66" fmla="*/ 839 w 1026"/>
                <a:gd name="T67" fmla="*/ 153 h 1203"/>
                <a:gd name="T68" fmla="*/ 805 w 1026"/>
                <a:gd name="T69" fmla="*/ 120 h 1203"/>
                <a:gd name="T70" fmla="*/ 769 w 1026"/>
                <a:gd name="T71" fmla="*/ 90 h 1203"/>
                <a:gd name="T72" fmla="*/ 729 w 1026"/>
                <a:gd name="T73" fmla="*/ 66 h 1203"/>
                <a:gd name="T74" fmla="*/ 689 w 1026"/>
                <a:gd name="T75" fmla="*/ 43 h 1203"/>
                <a:gd name="T76" fmla="*/ 645 w 1026"/>
                <a:gd name="T77" fmla="*/ 26 h 1203"/>
                <a:gd name="T78" fmla="*/ 602 w 1026"/>
                <a:gd name="T79" fmla="*/ 13 h 1203"/>
                <a:gd name="T80" fmla="*/ 555 w 1026"/>
                <a:gd name="T81" fmla="*/ 3 h 1203"/>
                <a:gd name="T82" fmla="*/ 508 w 1026"/>
                <a:gd name="T83" fmla="*/ 0 h 1203"/>
                <a:gd name="T84" fmla="*/ 458 w 1026"/>
                <a:gd name="T85" fmla="*/ 0 h 1203"/>
                <a:gd name="T86" fmla="*/ 411 w 1026"/>
                <a:gd name="T87" fmla="*/ 3 h 1203"/>
                <a:gd name="T88" fmla="*/ 361 w 1026"/>
                <a:gd name="T89" fmla="*/ 13 h 1203"/>
                <a:gd name="T90" fmla="*/ 361 w 1026"/>
                <a:gd name="T91" fmla="*/ 13 h 1203"/>
                <a:gd name="T92" fmla="*/ 271 w 1026"/>
                <a:gd name="T93" fmla="*/ 46 h 1203"/>
                <a:gd name="T94" fmla="*/ 187 w 1026"/>
                <a:gd name="T95" fmla="*/ 96 h 1203"/>
                <a:gd name="T96" fmla="*/ 121 w 1026"/>
                <a:gd name="T97" fmla="*/ 160 h 1203"/>
                <a:gd name="T98" fmla="*/ 67 w 1026"/>
                <a:gd name="T99" fmla="*/ 237 h 1203"/>
                <a:gd name="T100" fmla="*/ 27 w 1026"/>
                <a:gd name="T101" fmla="*/ 321 h 1203"/>
                <a:gd name="T102" fmla="*/ 4 w 1026"/>
                <a:gd name="T103" fmla="*/ 411 h 1203"/>
                <a:gd name="T104" fmla="*/ 0 w 1026"/>
                <a:gd name="T105" fmla="*/ 508 h 1203"/>
                <a:gd name="T106" fmla="*/ 14 w 1026"/>
                <a:gd name="T107" fmla="*/ 605 h 1203"/>
                <a:gd name="T108" fmla="*/ 77 w 1026"/>
                <a:gd name="T109" fmla="*/ 842 h 1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26"/>
                <a:gd name="T166" fmla="*/ 0 h 1203"/>
                <a:gd name="T167" fmla="*/ 1026 w 1026"/>
                <a:gd name="T168" fmla="*/ 1203 h 1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26" h="1203">
                  <a:moveTo>
                    <a:pt x="77" y="842"/>
                  </a:moveTo>
                  <a:lnTo>
                    <a:pt x="77" y="842"/>
                  </a:lnTo>
                  <a:lnTo>
                    <a:pt x="91" y="889"/>
                  </a:lnTo>
                  <a:lnTo>
                    <a:pt x="111" y="933"/>
                  </a:lnTo>
                  <a:lnTo>
                    <a:pt x="134" y="976"/>
                  </a:lnTo>
                  <a:lnTo>
                    <a:pt x="161" y="1016"/>
                  </a:lnTo>
                  <a:lnTo>
                    <a:pt x="191" y="1050"/>
                  </a:lnTo>
                  <a:lnTo>
                    <a:pt x="224" y="1083"/>
                  </a:lnTo>
                  <a:lnTo>
                    <a:pt x="261" y="1113"/>
                  </a:lnTo>
                  <a:lnTo>
                    <a:pt x="301" y="1137"/>
                  </a:lnTo>
                  <a:lnTo>
                    <a:pt x="341" y="1160"/>
                  </a:lnTo>
                  <a:lnTo>
                    <a:pt x="385" y="1177"/>
                  </a:lnTo>
                  <a:lnTo>
                    <a:pt x="428" y="1190"/>
                  </a:lnTo>
                  <a:lnTo>
                    <a:pt x="475" y="1200"/>
                  </a:lnTo>
                  <a:lnTo>
                    <a:pt x="522" y="1203"/>
                  </a:lnTo>
                  <a:lnTo>
                    <a:pt x="568" y="1203"/>
                  </a:lnTo>
                  <a:lnTo>
                    <a:pt x="618" y="1200"/>
                  </a:lnTo>
                  <a:lnTo>
                    <a:pt x="665" y="1190"/>
                  </a:lnTo>
                  <a:lnTo>
                    <a:pt x="759" y="1157"/>
                  </a:lnTo>
                  <a:lnTo>
                    <a:pt x="839" y="1106"/>
                  </a:lnTo>
                  <a:lnTo>
                    <a:pt x="906" y="1043"/>
                  </a:lnTo>
                  <a:lnTo>
                    <a:pt x="962" y="966"/>
                  </a:lnTo>
                  <a:lnTo>
                    <a:pt x="999" y="882"/>
                  </a:lnTo>
                  <a:lnTo>
                    <a:pt x="1023" y="792"/>
                  </a:lnTo>
                  <a:lnTo>
                    <a:pt x="1026" y="695"/>
                  </a:lnTo>
                  <a:lnTo>
                    <a:pt x="1013" y="598"/>
                  </a:lnTo>
                  <a:lnTo>
                    <a:pt x="952" y="361"/>
                  </a:lnTo>
                  <a:lnTo>
                    <a:pt x="939" y="314"/>
                  </a:lnTo>
                  <a:lnTo>
                    <a:pt x="919" y="270"/>
                  </a:lnTo>
                  <a:lnTo>
                    <a:pt x="896" y="227"/>
                  </a:lnTo>
                  <a:lnTo>
                    <a:pt x="869" y="187"/>
                  </a:lnTo>
                  <a:lnTo>
                    <a:pt x="839" y="153"/>
                  </a:lnTo>
                  <a:lnTo>
                    <a:pt x="805" y="120"/>
                  </a:lnTo>
                  <a:lnTo>
                    <a:pt x="769" y="90"/>
                  </a:lnTo>
                  <a:lnTo>
                    <a:pt x="729" y="66"/>
                  </a:lnTo>
                  <a:lnTo>
                    <a:pt x="689" y="43"/>
                  </a:lnTo>
                  <a:lnTo>
                    <a:pt x="645" y="26"/>
                  </a:lnTo>
                  <a:lnTo>
                    <a:pt x="602" y="13"/>
                  </a:lnTo>
                  <a:lnTo>
                    <a:pt x="555" y="3"/>
                  </a:lnTo>
                  <a:lnTo>
                    <a:pt x="508" y="0"/>
                  </a:lnTo>
                  <a:lnTo>
                    <a:pt x="458" y="0"/>
                  </a:lnTo>
                  <a:lnTo>
                    <a:pt x="411" y="3"/>
                  </a:lnTo>
                  <a:lnTo>
                    <a:pt x="361" y="13"/>
                  </a:lnTo>
                  <a:lnTo>
                    <a:pt x="271" y="46"/>
                  </a:lnTo>
                  <a:lnTo>
                    <a:pt x="187" y="96"/>
                  </a:lnTo>
                  <a:lnTo>
                    <a:pt x="121" y="160"/>
                  </a:lnTo>
                  <a:lnTo>
                    <a:pt x="67" y="237"/>
                  </a:lnTo>
                  <a:lnTo>
                    <a:pt x="27" y="321"/>
                  </a:lnTo>
                  <a:lnTo>
                    <a:pt x="4" y="411"/>
                  </a:lnTo>
                  <a:lnTo>
                    <a:pt x="0" y="508"/>
                  </a:lnTo>
                  <a:lnTo>
                    <a:pt x="14" y="605"/>
                  </a:lnTo>
                  <a:lnTo>
                    <a:pt x="77" y="842"/>
                  </a:lnTo>
                </a:path>
              </a:pathLst>
            </a:custGeom>
            <a:noFill/>
            <a:ln w="25400" cmpd="sng">
              <a:solidFill>
                <a:srgbClr val="000000"/>
              </a:solidFill>
              <a:prstDash val="solid"/>
              <a:round/>
              <a:headEnd/>
              <a:tailEnd/>
            </a:ln>
          </p:spPr>
          <p:txBody>
            <a:bodyPr/>
            <a:lstStyle/>
            <a:p>
              <a:endParaRPr lang="en-IN"/>
            </a:p>
          </p:txBody>
        </p:sp>
        <p:sp>
          <p:nvSpPr>
            <p:cNvPr id="100386" name="Freeform 9"/>
            <p:cNvSpPr>
              <a:spLocks/>
            </p:cNvSpPr>
            <p:nvPr/>
          </p:nvSpPr>
          <p:spPr bwMode="auto">
            <a:xfrm>
              <a:off x="2146" y="779"/>
              <a:ext cx="1003" cy="572"/>
            </a:xfrm>
            <a:custGeom>
              <a:avLst/>
              <a:gdLst>
                <a:gd name="T0" fmla="*/ 959 w 1003"/>
                <a:gd name="T1" fmla="*/ 0 h 572"/>
                <a:gd name="T2" fmla="*/ 0 w 1003"/>
                <a:gd name="T3" fmla="*/ 248 h 572"/>
                <a:gd name="T4" fmla="*/ 10 w 1003"/>
                <a:gd name="T5" fmla="*/ 291 h 572"/>
                <a:gd name="T6" fmla="*/ 17 w 1003"/>
                <a:gd name="T7" fmla="*/ 345 h 572"/>
                <a:gd name="T8" fmla="*/ 30 w 1003"/>
                <a:gd name="T9" fmla="*/ 401 h 572"/>
                <a:gd name="T10" fmla="*/ 50 w 1003"/>
                <a:gd name="T11" fmla="*/ 462 h 572"/>
                <a:gd name="T12" fmla="*/ 74 w 1003"/>
                <a:gd name="T13" fmla="*/ 512 h 572"/>
                <a:gd name="T14" fmla="*/ 111 w 1003"/>
                <a:gd name="T15" fmla="*/ 552 h 572"/>
                <a:gd name="T16" fmla="*/ 157 w 1003"/>
                <a:gd name="T17" fmla="*/ 572 h 572"/>
                <a:gd name="T18" fmla="*/ 217 w 1003"/>
                <a:gd name="T19" fmla="*/ 569 h 572"/>
                <a:gd name="T20" fmla="*/ 254 w 1003"/>
                <a:gd name="T21" fmla="*/ 555 h 572"/>
                <a:gd name="T22" fmla="*/ 278 w 1003"/>
                <a:gd name="T23" fmla="*/ 539 h 572"/>
                <a:gd name="T24" fmla="*/ 291 w 1003"/>
                <a:gd name="T25" fmla="*/ 518 h 572"/>
                <a:gd name="T26" fmla="*/ 294 w 1003"/>
                <a:gd name="T27" fmla="*/ 502 h 572"/>
                <a:gd name="T28" fmla="*/ 298 w 1003"/>
                <a:gd name="T29" fmla="*/ 485 h 572"/>
                <a:gd name="T30" fmla="*/ 304 w 1003"/>
                <a:gd name="T31" fmla="*/ 472 h 572"/>
                <a:gd name="T32" fmla="*/ 314 w 1003"/>
                <a:gd name="T33" fmla="*/ 462 h 572"/>
                <a:gd name="T34" fmla="*/ 338 w 1003"/>
                <a:gd name="T35" fmla="*/ 455 h 572"/>
                <a:gd name="T36" fmla="*/ 361 w 1003"/>
                <a:gd name="T37" fmla="*/ 458 h 572"/>
                <a:gd name="T38" fmla="*/ 381 w 1003"/>
                <a:gd name="T39" fmla="*/ 465 h 572"/>
                <a:gd name="T40" fmla="*/ 401 w 1003"/>
                <a:gd name="T41" fmla="*/ 478 h 572"/>
                <a:gd name="T42" fmla="*/ 421 w 1003"/>
                <a:gd name="T43" fmla="*/ 492 h 572"/>
                <a:gd name="T44" fmla="*/ 445 w 1003"/>
                <a:gd name="T45" fmla="*/ 502 h 572"/>
                <a:gd name="T46" fmla="*/ 468 w 1003"/>
                <a:gd name="T47" fmla="*/ 512 h 572"/>
                <a:gd name="T48" fmla="*/ 495 w 1003"/>
                <a:gd name="T49" fmla="*/ 515 h 572"/>
                <a:gd name="T50" fmla="*/ 528 w 1003"/>
                <a:gd name="T51" fmla="*/ 512 h 572"/>
                <a:gd name="T52" fmla="*/ 582 w 1003"/>
                <a:gd name="T53" fmla="*/ 495 h 572"/>
                <a:gd name="T54" fmla="*/ 622 w 1003"/>
                <a:gd name="T55" fmla="*/ 475 h 572"/>
                <a:gd name="T56" fmla="*/ 652 w 1003"/>
                <a:gd name="T57" fmla="*/ 448 h 572"/>
                <a:gd name="T58" fmla="*/ 675 w 1003"/>
                <a:gd name="T59" fmla="*/ 418 h 572"/>
                <a:gd name="T60" fmla="*/ 685 w 1003"/>
                <a:gd name="T61" fmla="*/ 381 h 572"/>
                <a:gd name="T62" fmla="*/ 692 w 1003"/>
                <a:gd name="T63" fmla="*/ 335 h 572"/>
                <a:gd name="T64" fmla="*/ 685 w 1003"/>
                <a:gd name="T65" fmla="*/ 278 h 572"/>
                <a:gd name="T66" fmla="*/ 675 w 1003"/>
                <a:gd name="T67" fmla="*/ 214 h 572"/>
                <a:gd name="T68" fmla="*/ 709 w 1003"/>
                <a:gd name="T69" fmla="*/ 207 h 572"/>
                <a:gd name="T70" fmla="*/ 752 w 1003"/>
                <a:gd name="T71" fmla="*/ 197 h 572"/>
                <a:gd name="T72" fmla="*/ 805 w 1003"/>
                <a:gd name="T73" fmla="*/ 184 h 572"/>
                <a:gd name="T74" fmla="*/ 862 w 1003"/>
                <a:gd name="T75" fmla="*/ 167 h 572"/>
                <a:gd name="T76" fmla="*/ 916 w 1003"/>
                <a:gd name="T77" fmla="*/ 157 h 572"/>
                <a:gd name="T78" fmla="*/ 959 w 1003"/>
                <a:gd name="T79" fmla="*/ 144 h 572"/>
                <a:gd name="T80" fmla="*/ 992 w 1003"/>
                <a:gd name="T81" fmla="*/ 137 h 572"/>
                <a:gd name="T82" fmla="*/ 1003 w 1003"/>
                <a:gd name="T83" fmla="*/ 134 h 572"/>
                <a:gd name="T84" fmla="*/ 959 w 1003"/>
                <a:gd name="T85" fmla="*/ 0 h 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3"/>
                <a:gd name="T130" fmla="*/ 0 h 572"/>
                <a:gd name="T131" fmla="*/ 1003 w 1003"/>
                <a:gd name="T132" fmla="*/ 572 h 5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3" h="572">
                  <a:moveTo>
                    <a:pt x="959" y="0"/>
                  </a:moveTo>
                  <a:lnTo>
                    <a:pt x="0" y="248"/>
                  </a:lnTo>
                  <a:lnTo>
                    <a:pt x="10" y="291"/>
                  </a:lnTo>
                  <a:lnTo>
                    <a:pt x="17" y="345"/>
                  </a:lnTo>
                  <a:lnTo>
                    <a:pt x="30" y="401"/>
                  </a:lnTo>
                  <a:lnTo>
                    <a:pt x="50" y="462"/>
                  </a:lnTo>
                  <a:lnTo>
                    <a:pt x="74" y="512"/>
                  </a:lnTo>
                  <a:lnTo>
                    <a:pt x="111" y="552"/>
                  </a:lnTo>
                  <a:lnTo>
                    <a:pt x="157" y="572"/>
                  </a:lnTo>
                  <a:lnTo>
                    <a:pt x="217" y="569"/>
                  </a:lnTo>
                  <a:lnTo>
                    <a:pt x="254" y="555"/>
                  </a:lnTo>
                  <a:lnTo>
                    <a:pt x="278" y="539"/>
                  </a:lnTo>
                  <a:lnTo>
                    <a:pt x="291" y="518"/>
                  </a:lnTo>
                  <a:lnTo>
                    <a:pt x="294" y="502"/>
                  </a:lnTo>
                  <a:lnTo>
                    <a:pt x="298" y="485"/>
                  </a:lnTo>
                  <a:lnTo>
                    <a:pt x="304" y="472"/>
                  </a:lnTo>
                  <a:lnTo>
                    <a:pt x="314" y="462"/>
                  </a:lnTo>
                  <a:lnTo>
                    <a:pt x="338" y="455"/>
                  </a:lnTo>
                  <a:lnTo>
                    <a:pt x="361" y="458"/>
                  </a:lnTo>
                  <a:lnTo>
                    <a:pt x="381" y="465"/>
                  </a:lnTo>
                  <a:lnTo>
                    <a:pt x="401" y="478"/>
                  </a:lnTo>
                  <a:lnTo>
                    <a:pt x="421" y="492"/>
                  </a:lnTo>
                  <a:lnTo>
                    <a:pt x="445" y="502"/>
                  </a:lnTo>
                  <a:lnTo>
                    <a:pt x="468" y="512"/>
                  </a:lnTo>
                  <a:lnTo>
                    <a:pt x="495" y="515"/>
                  </a:lnTo>
                  <a:lnTo>
                    <a:pt x="528" y="512"/>
                  </a:lnTo>
                  <a:lnTo>
                    <a:pt x="582" y="495"/>
                  </a:lnTo>
                  <a:lnTo>
                    <a:pt x="622" y="475"/>
                  </a:lnTo>
                  <a:lnTo>
                    <a:pt x="652" y="448"/>
                  </a:lnTo>
                  <a:lnTo>
                    <a:pt x="675" y="418"/>
                  </a:lnTo>
                  <a:lnTo>
                    <a:pt x="685" y="381"/>
                  </a:lnTo>
                  <a:lnTo>
                    <a:pt x="692" y="335"/>
                  </a:lnTo>
                  <a:lnTo>
                    <a:pt x="685" y="278"/>
                  </a:lnTo>
                  <a:lnTo>
                    <a:pt x="675" y="214"/>
                  </a:lnTo>
                  <a:lnTo>
                    <a:pt x="709" y="207"/>
                  </a:lnTo>
                  <a:lnTo>
                    <a:pt x="752" y="197"/>
                  </a:lnTo>
                  <a:lnTo>
                    <a:pt x="805" y="184"/>
                  </a:lnTo>
                  <a:lnTo>
                    <a:pt x="862" y="167"/>
                  </a:lnTo>
                  <a:lnTo>
                    <a:pt x="916" y="157"/>
                  </a:lnTo>
                  <a:lnTo>
                    <a:pt x="959" y="144"/>
                  </a:lnTo>
                  <a:lnTo>
                    <a:pt x="992" y="137"/>
                  </a:lnTo>
                  <a:lnTo>
                    <a:pt x="1003" y="134"/>
                  </a:lnTo>
                  <a:lnTo>
                    <a:pt x="959" y="0"/>
                  </a:lnTo>
                  <a:close/>
                </a:path>
              </a:pathLst>
            </a:custGeom>
            <a:solidFill>
              <a:srgbClr val="FFFFFF"/>
            </a:solidFill>
            <a:ln w="25400" cmpd="sng">
              <a:solidFill>
                <a:srgbClr val="000000"/>
              </a:solidFill>
              <a:round/>
              <a:headEnd/>
              <a:tailEnd/>
            </a:ln>
          </p:spPr>
          <p:txBody>
            <a:bodyPr/>
            <a:lstStyle/>
            <a:p>
              <a:endParaRPr lang="en-IN"/>
            </a:p>
          </p:txBody>
        </p:sp>
        <p:sp>
          <p:nvSpPr>
            <p:cNvPr id="100387" name="Freeform 10"/>
            <p:cNvSpPr>
              <a:spLocks/>
            </p:cNvSpPr>
            <p:nvPr/>
          </p:nvSpPr>
          <p:spPr bwMode="auto">
            <a:xfrm>
              <a:off x="2146" y="779"/>
              <a:ext cx="1003" cy="572"/>
            </a:xfrm>
            <a:custGeom>
              <a:avLst/>
              <a:gdLst>
                <a:gd name="T0" fmla="*/ 959 w 1003"/>
                <a:gd name="T1" fmla="*/ 0 h 572"/>
                <a:gd name="T2" fmla="*/ 0 w 1003"/>
                <a:gd name="T3" fmla="*/ 248 h 572"/>
                <a:gd name="T4" fmla="*/ 0 w 1003"/>
                <a:gd name="T5" fmla="*/ 248 h 572"/>
                <a:gd name="T6" fmla="*/ 10 w 1003"/>
                <a:gd name="T7" fmla="*/ 291 h 572"/>
                <a:gd name="T8" fmla="*/ 17 w 1003"/>
                <a:gd name="T9" fmla="*/ 345 h 572"/>
                <a:gd name="T10" fmla="*/ 30 w 1003"/>
                <a:gd name="T11" fmla="*/ 401 h 572"/>
                <a:gd name="T12" fmla="*/ 50 w 1003"/>
                <a:gd name="T13" fmla="*/ 462 h 572"/>
                <a:gd name="T14" fmla="*/ 74 w 1003"/>
                <a:gd name="T15" fmla="*/ 512 h 572"/>
                <a:gd name="T16" fmla="*/ 111 w 1003"/>
                <a:gd name="T17" fmla="*/ 552 h 572"/>
                <a:gd name="T18" fmla="*/ 157 w 1003"/>
                <a:gd name="T19" fmla="*/ 572 h 572"/>
                <a:gd name="T20" fmla="*/ 217 w 1003"/>
                <a:gd name="T21" fmla="*/ 569 h 572"/>
                <a:gd name="T22" fmla="*/ 217 w 1003"/>
                <a:gd name="T23" fmla="*/ 569 h 572"/>
                <a:gd name="T24" fmla="*/ 254 w 1003"/>
                <a:gd name="T25" fmla="*/ 555 h 572"/>
                <a:gd name="T26" fmla="*/ 278 w 1003"/>
                <a:gd name="T27" fmla="*/ 539 h 572"/>
                <a:gd name="T28" fmla="*/ 291 w 1003"/>
                <a:gd name="T29" fmla="*/ 518 h 572"/>
                <a:gd name="T30" fmla="*/ 294 w 1003"/>
                <a:gd name="T31" fmla="*/ 502 h 572"/>
                <a:gd name="T32" fmla="*/ 298 w 1003"/>
                <a:gd name="T33" fmla="*/ 485 h 572"/>
                <a:gd name="T34" fmla="*/ 304 w 1003"/>
                <a:gd name="T35" fmla="*/ 472 h 572"/>
                <a:gd name="T36" fmla="*/ 314 w 1003"/>
                <a:gd name="T37" fmla="*/ 462 h 572"/>
                <a:gd name="T38" fmla="*/ 338 w 1003"/>
                <a:gd name="T39" fmla="*/ 455 h 572"/>
                <a:gd name="T40" fmla="*/ 338 w 1003"/>
                <a:gd name="T41" fmla="*/ 455 h 572"/>
                <a:gd name="T42" fmla="*/ 361 w 1003"/>
                <a:gd name="T43" fmla="*/ 458 h 572"/>
                <a:gd name="T44" fmla="*/ 381 w 1003"/>
                <a:gd name="T45" fmla="*/ 465 h 572"/>
                <a:gd name="T46" fmla="*/ 401 w 1003"/>
                <a:gd name="T47" fmla="*/ 478 h 572"/>
                <a:gd name="T48" fmla="*/ 421 w 1003"/>
                <a:gd name="T49" fmla="*/ 492 h 572"/>
                <a:gd name="T50" fmla="*/ 445 w 1003"/>
                <a:gd name="T51" fmla="*/ 502 h 572"/>
                <a:gd name="T52" fmla="*/ 468 w 1003"/>
                <a:gd name="T53" fmla="*/ 512 h 572"/>
                <a:gd name="T54" fmla="*/ 495 w 1003"/>
                <a:gd name="T55" fmla="*/ 515 h 572"/>
                <a:gd name="T56" fmla="*/ 528 w 1003"/>
                <a:gd name="T57" fmla="*/ 512 h 572"/>
                <a:gd name="T58" fmla="*/ 528 w 1003"/>
                <a:gd name="T59" fmla="*/ 512 h 572"/>
                <a:gd name="T60" fmla="*/ 582 w 1003"/>
                <a:gd name="T61" fmla="*/ 495 h 572"/>
                <a:gd name="T62" fmla="*/ 622 w 1003"/>
                <a:gd name="T63" fmla="*/ 475 h 572"/>
                <a:gd name="T64" fmla="*/ 652 w 1003"/>
                <a:gd name="T65" fmla="*/ 448 h 572"/>
                <a:gd name="T66" fmla="*/ 675 w 1003"/>
                <a:gd name="T67" fmla="*/ 418 h 572"/>
                <a:gd name="T68" fmla="*/ 685 w 1003"/>
                <a:gd name="T69" fmla="*/ 381 h 572"/>
                <a:gd name="T70" fmla="*/ 692 w 1003"/>
                <a:gd name="T71" fmla="*/ 335 h 572"/>
                <a:gd name="T72" fmla="*/ 685 w 1003"/>
                <a:gd name="T73" fmla="*/ 278 h 572"/>
                <a:gd name="T74" fmla="*/ 675 w 1003"/>
                <a:gd name="T75" fmla="*/ 214 h 572"/>
                <a:gd name="T76" fmla="*/ 675 w 1003"/>
                <a:gd name="T77" fmla="*/ 214 h 572"/>
                <a:gd name="T78" fmla="*/ 709 w 1003"/>
                <a:gd name="T79" fmla="*/ 207 h 572"/>
                <a:gd name="T80" fmla="*/ 752 w 1003"/>
                <a:gd name="T81" fmla="*/ 197 h 572"/>
                <a:gd name="T82" fmla="*/ 805 w 1003"/>
                <a:gd name="T83" fmla="*/ 184 h 572"/>
                <a:gd name="T84" fmla="*/ 862 w 1003"/>
                <a:gd name="T85" fmla="*/ 167 h 572"/>
                <a:gd name="T86" fmla="*/ 916 w 1003"/>
                <a:gd name="T87" fmla="*/ 157 h 572"/>
                <a:gd name="T88" fmla="*/ 959 w 1003"/>
                <a:gd name="T89" fmla="*/ 144 h 572"/>
                <a:gd name="T90" fmla="*/ 992 w 1003"/>
                <a:gd name="T91" fmla="*/ 137 h 572"/>
                <a:gd name="T92" fmla="*/ 1003 w 1003"/>
                <a:gd name="T93" fmla="*/ 134 h 572"/>
                <a:gd name="T94" fmla="*/ 959 w 1003"/>
                <a:gd name="T95" fmla="*/ 0 h 5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3"/>
                <a:gd name="T145" fmla="*/ 0 h 572"/>
                <a:gd name="T146" fmla="*/ 1003 w 1003"/>
                <a:gd name="T147" fmla="*/ 572 h 5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3" h="572">
                  <a:moveTo>
                    <a:pt x="959" y="0"/>
                  </a:moveTo>
                  <a:lnTo>
                    <a:pt x="0" y="248"/>
                  </a:lnTo>
                  <a:lnTo>
                    <a:pt x="10" y="291"/>
                  </a:lnTo>
                  <a:lnTo>
                    <a:pt x="17" y="345"/>
                  </a:lnTo>
                  <a:lnTo>
                    <a:pt x="30" y="401"/>
                  </a:lnTo>
                  <a:lnTo>
                    <a:pt x="50" y="462"/>
                  </a:lnTo>
                  <a:lnTo>
                    <a:pt x="74" y="512"/>
                  </a:lnTo>
                  <a:lnTo>
                    <a:pt x="111" y="552"/>
                  </a:lnTo>
                  <a:lnTo>
                    <a:pt x="157" y="572"/>
                  </a:lnTo>
                  <a:lnTo>
                    <a:pt x="217" y="569"/>
                  </a:lnTo>
                  <a:lnTo>
                    <a:pt x="254" y="555"/>
                  </a:lnTo>
                  <a:lnTo>
                    <a:pt x="278" y="539"/>
                  </a:lnTo>
                  <a:lnTo>
                    <a:pt x="291" y="518"/>
                  </a:lnTo>
                  <a:lnTo>
                    <a:pt x="294" y="502"/>
                  </a:lnTo>
                  <a:lnTo>
                    <a:pt x="298" y="485"/>
                  </a:lnTo>
                  <a:lnTo>
                    <a:pt x="304" y="472"/>
                  </a:lnTo>
                  <a:lnTo>
                    <a:pt x="314" y="462"/>
                  </a:lnTo>
                  <a:lnTo>
                    <a:pt x="338" y="455"/>
                  </a:lnTo>
                  <a:lnTo>
                    <a:pt x="361" y="458"/>
                  </a:lnTo>
                  <a:lnTo>
                    <a:pt x="381" y="465"/>
                  </a:lnTo>
                  <a:lnTo>
                    <a:pt x="401" y="478"/>
                  </a:lnTo>
                  <a:lnTo>
                    <a:pt x="421" y="492"/>
                  </a:lnTo>
                  <a:lnTo>
                    <a:pt x="445" y="502"/>
                  </a:lnTo>
                  <a:lnTo>
                    <a:pt x="468" y="512"/>
                  </a:lnTo>
                  <a:lnTo>
                    <a:pt x="495" y="515"/>
                  </a:lnTo>
                  <a:lnTo>
                    <a:pt x="528" y="512"/>
                  </a:lnTo>
                  <a:lnTo>
                    <a:pt x="582" y="495"/>
                  </a:lnTo>
                  <a:lnTo>
                    <a:pt x="622" y="475"/>
                  </a:lnTo>
                  <a:lnTo>
                    <a:pt x="652" y="448"/>
                  </a:lnTo>
                  <a:lnTo>
                    <a:pt x="675" y="418"/>
                  </a:lnTo>
                  <a:lnTo>
                    <a:pt x="685" y="381"/>
                  </a:lnTo>
                  <a:lnTo>
                    <a:pt x="692" y="335"/>
                  </a:lnTo>
                  <a:lnTo>
                    <a:pt x="685" y="278"/>
                  </a:lnTo>
                  <a:lnTo>
                    <a:pt x="675" y="214"/>
                  </a:lnTo>
                  <a:lnTo>
                    <a:pt x="709" y="207"/>
                  </a:lnTo>
                  <a:lnTo>
                    <a:pt x="752" y="197"/>
                  </a:lnTo>
                  <a:lnTo>
                    <a:pt x="805" y="184"/>
                  </a:lnTo>
                  <a:lnTo>
                    <a:pt x="862" y="167"/>
                  </a:lnTo>
                  <a:lnTo>
                    <a:pt x="916" y="157"/>
                  </a:lnTo>
                  <a:lnTo>
                    <a:pt x="959" y="144"/>
                  </a:lnTo>
                  <a:lnTo>
                    <a:pt x="992" y="137"/>
                  </a:lnTo>
                  <a:lnTo>
                    <a:pt x="1003" y="134"/>
                  </a:lnTo>
                  <a:lnTo>
                    <a:pt x="959" y="0"/>
                  </a:lnTo>
                </a:path>
              </a:pathLst>
            </a:custGeom>
            <a:noFill/>
            <a:ln w="25400" cmpd="sng">
              <a:solidFill>
                <a:srgbClr val="000000"/>
              </a:solidFill>
              <a:prstDash val="solid"/>
              <a:round/>
              <a:headEnd/>
              <a:tailEnd/>
            </a:ln>
          </p:spPr>
          <p:txBody>
            <a:bodyPr/>
            <a:lstStyle/>
            <a:p>
              <a:endParaRPr lang="en-IN"/>
            </a:p>
          </p:txBody>
        </p:sp>
        <p:sp>
          <p:nvSpPr>
            <p:cNvPr id="100388" name="Freeform 11"/>
            <p:cNvSpPr>
              <a:spLocks/>
            </p:cNvSpPr>
            <p:nvPr/>
          </p:nvSpPr>
          <p:spPr bwMode="auto">
            <a:xfrm>
              <a:off x="2196" y="946"/>
              <a:ext cx="558" cy="355"/>
            </a:xfrm>
            <a:custGeom>
              <a:avLst/>
              <a:gdLst>
                <a:gd name="T0" fmla="*/ 0 w 558"/>
                <a:gd name="T1" fmla="*/ 134 h 355"/>
                <a:gd name="T2" fmla="*/ 4 w 558"/>
                <a:gd name="T3" fmla="*/ 154 h 355"/>
                <a:gd name="T4" fmla="*/ 10 w 558"/>
                <a:gd name="T5" fmla="*/ 184 h 355"/>
                <a:gd name="T6" fmla="*/ 21 w 558"/>
                <a:gd name="T7" fmla="*/ 224 h 355"/>
                <a:gd name="T8" fmla="*/ 34 w 558"/>
                <a:gd name="T9" fmla="*/ 265 h 355"/>
                <a:gd name="T10" fmla="*/ 54 w 558"/>
                <a:gd name="T11" fmla="*/ 305 h 355"/>
                <a:gd name="T12" fmla="*/ 77 w 558"/>
                <a:gd name="T13" fmla="*/ 335 h 355"/>
                <a:gd name="T14" fmla="*/ 104 w 558"/>
                <a:gd name="T15" fmla="*/ 355 h 355"/>
                <a:gd name="T16" fmla="*/ 137 w 558"/>
                <a:gd name="T17" fmla="*/ 355 h 355"/>
                <a:gd name="T18" fmla="*/ 174 w 558"/>
                <a:gd name="T19" fmla="*/ 341 h 355"/>
                <a:gd name="T20" fmla="*/ 194 w 558"/>
                <a:gd name="T21" fmla="*/ 325 h 355"/>
                <a:gd name="T22" fmla="*/ 204 w 558"/>
                <a:gd name="T23" fmla="*/ 305 h 355"/>
                <a:gd name="T24" fmla="*/ 208 w 558"/>
                <a:gd name="T25" fmla="*/ 288 h 355"/>
                <a:gd name="T26" fmla="*/ 211 w 558"/>
                <a:gd name="T27" fmla="*/ 268 h 355"/>
                <a:gd name="T28" fmla="*/ 221 w 558"/>
                <a:gd name="T29" fmla="*/ 251 h 355"/>
                <a:gd name="T30" fmla="*/ 238 w 558"/>
                <a:gd name="T31" fmla="*/ 238 h 355"/>
                <a:gd name="T32" fmla="*/ 271 w 558"/>
                <a:gd name="T33" fmla="*/ 228 h 355"/>
                <a:gd name="T34" fmla="*/ 308 w 558"/>
                <a:gd name="T35" fmla="*/ 224 h 355"/>
                <a:gd name="T36" fmla="*/ 335 w 558"/>
                <a:gd name="T37" fmla="*/ 231 h 355"/>
                <a:gd name="T38" fmla="*/ 355 w 558"/>
                <a:gd name="T39" fmla="*/ 241 h 355"/>
                <a:gd name="T40" fmla="*/ 375 w 558"/>
                <a:gd name="T41" fmla="*/ 258 h 355"/>
                <a:gd name="T42" fmla="*/ 395 w 558"/>
                <a:gd name="T43" fmla="*/ 271 h 355"/>
                <a:gd name="T44" fmla="*/ 418 w 558"/>
                <a:gd name="T45" fmla="*/ 278 h 355"/>
                <a:gd name="T46" fmla="*/ 455 w 558"/>
                <a:gd name="T47" fmla="*/ 281 h 355"/>
                <a:gd name="T48" fmla="*/ 502 w 558"/>
                <a:gd name="T49" fmla="*/ 271 h 355"/>
                <a:gd name="T50" fmla="*/ 535 w 558"/>
                <a:gd name="T51" fmla="*/ 251 h 355"/>
                <a:gd name="T52" fmla="*/ 552 w 558"/>
                <a:gd name="T53" fmla="*/ 221 h 355"/>
                <a:gd name="T54" fmla="*/ 558 w 558"/>
                <a:gd name="T55" fmla="*/ 181 h 355"/>
                <a:gd name="T56" fmla="*/ 555 w 558"/>
                <a:gd name="T57" fmla="*/ 137 h 355"/>
                <a:gd name="T58" fmla="*/ 548 w 558"/>
                <a:gd name="T59" fmla="*/ 94 h 355"/>
                <a:gd name="T60" fmla="*/ 538 w 558"/>
                <a:gd name="T61" fmla="*/ 54 h 355"/>
                <a:gd name="T62" fmla="*/ 528 w 558"/>
                <a:gd name="T63" fmla="*/ 20 h 355"/>
                <a:gd name="T64" fmla="*/ 522 w 558"/>
                <a:gd name="T65" fmla="*/ 0 h 355"/>
                <a:gd name="T66" fmla="*/ 485 w 558"/>
                <a:gd name="T67" fmla="*/ 10 h 355"/>
                <a:gd name="T68" fmla="*/ 418 w 558"/>
                <a:gd name="T69" fmla="*/ 27 h 355"/>
                <a:gd name="T70" fmla="*/ 335 w 558"/>
                <a:gd name="T71" fmla="*/ 47 h 355"/>
                <a:gd name="T72" fmla="*/ 241 w 558"/>
                <a:gd name="T73" fmla="*/ 71 h 355"/>
                <a:gd name="T74" fmla="*/ 151 w 558"/>
                <a:gd name="T75" fmla="*/ 94 h 355"/>
                <a:gd name="T76" fmla="*/ 74 w 558"/>
                <a:gd name="T77" fmla="*/ 114 h 355"/>
                <a:gd name="T78" fmla="*/ 21 w 558"/>
                <a:gd name="T79" fmla="*/ 127 h 355"/>
                <a:gd name="T80" fmla="*/ 0 w 558"/>
                <a:gd name="T81" fmla="*/ 134 h 3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8"/>
                <a:gd name="T124" fmla="*/ 0 h 355"/>
                <a:gd name="T125" fmla="*/ 558 w 558"/>
                <a:gd name="T126" fmla="*/ 355 h 3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8" h="355">
                  <a:moveTo>
                    <a:pt x="0" y="134"/>
                  </a:moveTo>
                  <a:lnTo>
                    <a:pt x="4" y="154"/>
                  </a:lnTo>
                  <a:lnTo>
                    <a:pt x="10" y="184"/>
                  </a:lnTo>
                  <a:lnTo>
                    <a:pt x="21" y="224"/>
                  </a:lnTo>
                  <a:lnTo>
                    <a:pt x="34" y="265"/>
                  </a:lnTo>
                  <a:lnTo>
                    <a:pt x="54" y="305"/>
                  </a:lnTo>
                  <a:lnTo>
                    <a:pt x="77" y="335"/>
                  </a:lnTo>
                  <a:lnTo>
                    <a:pt x="104" y="355"/>
                  </a:lnTo>
                  <a:lnTo>
                    <a:pt x="137" y="355"/>
                  </a:lnTo>
                  <a:lnTo>
                    <a:pt x="174" y="341"/>
                  </a:lnTo>
                  <a:lnTo>
                    <a:pt x="194" y="325"/>
                  </a:lnTo>
                  <a:lnTo>
                    <a:pt x="204" y="305"/>
                  </a:lnTo>
                  <a:lnTo>
                    <a:pt x="208" y="288"/>
                  </a:lnTo>
                  <a:lnTo>
                    <a:pt x="211" y="268"/>
                  </a:lnTo>
                  <a:lnTo>
                    <a:pt x="221" y="251"/>
                  </a:lnTo>
                  <a:lnTo>
                    <a:pt x="238" y="238"/>
                  </a:lnTo>
                  <a:lnTo>
                    <a:pt x="271" y="228"/>
                  </a:lnTo>
                  <a:lnTo>
                    <a:pt x="308" y="224"/>
                  </a:lnTo>
                  <a:lnTo>
                    <a:pt x="335" y="231"/>
                  </a:lnTo>
                  <a:lnTo>
                    <a:pt x="355" y="241"/>
                  </a:lnTo>
                  <a:lnTo>
                    <a:pt x="375" y="258"/>
                  </a:lnTo>
                  <a:lnTo>
                    <a:pt x="395" y="271"/>
                  </a:lnTo>
                  <a:lnTo>
                    <a:pt x="418" y="278"/>
                  </a:lnTo>
                  <a:lnTo>
                    <a:pt x="455" y="281"/>
                  </a:lnTo>
                  <a:lnTo>
                    <a:pt x="502" y="271"/>
                  </a:lnTo>
                  <a:lnTo>
                    <a:pt x="535" y="251"/>
                  </a:lnTo>
                  <a:lnTo>
                    <a:pt x="552" y="221"/>
                  </a:lnTo>
                  <a:lnTo>
                    <a:pt x="558" y="181"/>
                  </a:lnTo>
                  <a:lnTo>
                    <a:pt x="555" y="137"/>
                  </a:lnTo>
                  <a:lnTo>
                    <a:pt x="548" y="94"/>
                  </a:lnTo>
                  <a:lnTo>
                    <a:pt x="538" y="54"/>
                  </a:lnTo>
                  <a:lnTo>
                    <a:pt x="528" y="20"/>
                  </a:lnTo>
                  <a:lnTo>
                    <a:pt x="522" y="0"/>
                  </a:lnTo>
                  <a:lnTo>
                    <a:pt x="485" y="10"/>
                  </a:lnTo>
                  <a:lnTo>
                    <a:pt x="418" y="27"/>
                  </a:lnTo>
                  <a:lnTo>
                    <a:pt x="335" y="47"/>
                  </a:lnTo>
                  <a:lnTo>
                    <a:pt x="241" y="71"/>
                  </a:lnTo>
                  <a:lnTo>
                    <a:pt x="151" y="94"/>
                  </a:lnTo>
                  <a:lnTo>
                    <a:pt x="74" y="114"/>
                  </a:lnTo>
                  <a:lnTo>
                    <a:pt x="21" y="127"/>
                  </a:lnTo>
                  <a:lnTo>
                    <a:pt x="0" y="134"/>
                  </a:lnTo>
                  <a:close/>
                </a:path>
              </a:pathLst>
            </a:custGeom>
            <a:solidFill>
              <a:srgbClr val="003300"/>
            </a:solidFill>
            <a:ln w="25400" cmpd="sng">
              <a:solidFill>
                <a:srgbClr val="000000"/>
              </a:solidFill>
              <a:round/>
              <a:headEnd/>
              <a:tailEnd/>
            </a:ln>
          </p:spPr>
          <p:txBody>
            <a:bodyPr/>
            <a:lstStyle/>
            <a:p>
              <a:endParaRPr lang="en-IN"/>
            </a:p>
          </p:txBody>
        </p:sp>
        <p:sp>
          <p:nvSpPr>
            <p:cNvPr id="100389" name="Freeform 12"/>
            <p:cNvSpPr>
              <a:spLocks/>
            </p:cNvSpPr>
            <p:nvPr/>
          </p:nvSpPr>
          <p:spPr bwMode="auto">
            <a:xfrm>
              <a:off x="2196" y="946"/>
              <a:ext cx="558" cy="355"/>
            </a:xfrm>
            <a:custGeom>
              <a:avLst/>
              <a:gdLst>
                <a:gd name="T0" fmla="*/ 0 w 558"/>
                <a:gd name="T1" fmla="*/ 134 h 355"/>
                <a:gd name="T2" fmla="*/ 0 w 558"/>
                <a:gd name="T3" fmla="*/ 134 h 355"/>
                <a:gd name="T4" fmla="*/ 4 w 558"/>
                <a:gd name="T5" fmla="*/ 154 h 355"/>
                <a:gd name="T6" fmla="*/ 10 w 558"/>
                <a:gd name="T7" fmla="*/ 184 h 355"/>
                <a:gd name="T8" fmla="*/ 21 w 558"/>
                <a:gd name="T9" fmla="*/ 224 h 355"/>
                <a:gd name="T10" fmla="*/ 34 w 558"/>
                <a:gd name="T11" fmla="*/ 265 h 355"/>
                <a:gd name="T12" fmla="*/ 54 w 558"/>
                <a:gd name="T13" fmla="*/ 305 h 355"/>
                <a:gd name="T14" fmla="*/ 77 w 558"/>
                <a:gd name="T15" fmla="*/ 335 h 355"/>
                <a:gd name="T16" fmla="*/ 104 w 558"/>
                <a:gd name="T17" fmla="*/ 355 h 355"/>
                <a:gd name="T18" fmla="*/ 137 w 558"/>
                <a:gd name="T19" fmla="*/ 355 h 355"/>
                <a:gd name="T20" fmla="*/ 137 w 558"/>
                <a:gd name="T21" fmla="*/ 355 h 355"/>
                <a:gd name="T22" fmla="*/ 174 w 558"/>
                <a:gd name="T23" fmla="*/ 341 h 355"/>
                <a:gd name="T24" fmla="*/ 194 w 558"/>
                <a:gd name="T25" fmla="*/ 325 h 355"/>
                <a:gd name="T26" fmla="*/ 204 w 558"/>
                <a:gd name="T27" fmla="*/ 305 h 355"/>
                <a:gd name="T28" fmla="*/ 208 w 558"/>
                <a:gd name="T29" fmla="*/ 288 h 355"/>
                <a:gd name="T30" fmla="*/ 211 w 558"/>
                <a:gd name="T31" fmla="*/ 268 h 355"/>
                <a:gd name="T32" fmla="*/ 221 w 558"/>
                <a:gd name="T33" fmla="*/ 251 h 355"/>
                <a:gd name="T34" fmla="*/ 238 w 558"/>
                <a:gd name="T35" fmla="*/ 238 h 355"/>
                <a:gd name="T36" fmla="*/ 271 w 558"/>
                <a:gd name="T37" fmla="*/ 228 h 355"/>
                <a:gd name="T38" fmla="*/ 271 w 558"/>
                <a:gd name="T39" fmla="*/ 228 h 355"/>
                <a:gd name="T40" fmla="*/ 308 w 558"/>
                <a:gd name="T41" fmla="*/ 224 h 355"/>
                <a:gd name="T42" fmla="*/ 335 w 558"/>
                <a:gd name="T43" fmla="*/ 231 h 355"/>
                <a:gd name="T44" fmla="*/ 355 w 558"/>
                <a:gd name="T45" fmla="*/ 241 h 355"/>
                <a:gd name="T46" fmla="*/ 375 w 558"/>
                <a:gd name="T47" fmla="*/ 258 h 355"/>
                <a:gd name="T48" fmla="*/ 395 w 558"/>
                <a:gd name="T49" fmla="*/ 271 h 355"/>
                <a:gd name="T50" fmla="*/ 418 w 558"/>
                <a:gd name="T51" fmla="*/ 278 h 355"/>
                <a:gd name="T52" fmla="*/ 455 w 558"/>
                <a:gd name="T53" fmla="*/ 281 h 355"/>
                <a:gd name="T54" fmla="*/ 502 w 558"/>
                <a:gd name="T55" fmla="*/ 271 h 355"/>
                <a:gd name="T56" fmla="*/ 502 w 558"/>
                <a:gd name="T57" fmla="*/ 271 h 355"/>
                <a:gd name="T58" fmla="*/ 535 w 558"/>
                <a:gd name="T59" fmla="*/ 251 h 355"/>
                <a:gd name="T60" fmla="*/ 552 w 558"/>
                <a:gd name="T61" fmla="*/ 221 h 355"/>
                <a:gd name="T62" fmla="*/ 558 w 558"/>
                <a:gd name="T63" fmla="*/ 181 h 355"/>
                <a:gd name="T64" fmla="*/ 555 w 558"/>
                <a:gd name="T65" fmla="*/ 137 h 355"/>
                <a:gd name="T66" fmla="*/ 548 w 558"/>
                <a:gd name="T67" fmla="*/ 94 h 355"/>
                <a:gd name="T68" fmla="*/ 538 w 558"/>
                <a:gd name="T69" fmla="*/ 54 h 355"/>
                <a:gd name="T70" fmla="*/ 528 w 558"/>
                <a:gd name="T71" fmla="*/ 20 h 355"/>
                <a:gd name="T72" fmla="*/ 522 w 558"/>
                <a:gd name="T73" fmla="*/ 0 h 355"/>
                <a:gd name="T74" fmla="*/ 522 w 558"/>
                <a:gd name="T75" fmla="*/ 0 h 355"/>
                <a:gd name="T76" fmla="*/ 485 w 558"/>
                <a:gd name="T77" fmla="*/ 10 h 355"/>
                <a:gd name="T78" fmla="*/ 418 w 558"/>
                <a:gd name="T79" fmla="*/ 27 h 355"/>
                <a:gd name="T80" fmla="*/ 335 w 558"/>
                <a:gd name="T81" fmla="*/ 47 h 355"/>
                <a:gd name="T82" fmla="*/ 241 w 558"/>
                <a:gd name="T83" fmla="*/ 71 h 355"/>
                <a:gd name="T84" fmla="*/ 151 w 558"/>
                <a:gd name="T85" fmla="*/ 94 h 355"/>
                <a:gd name="T86" fmla="*/ 74 w 558"/>
                <a:gd name="T87" fmla="*/ 114 h 355"/>
                <a:gd name="T88" fmla="*/ 21 w 558"/>
                <a:gd name="T89" fmla="*/ 127 h 355"/>
                <a:gd name="T90" fmla="*/ 0 w 558"/>
                <a:gd name="T91" fmla="*/ 134 h 3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8"/>
                <a:gd name="T139" fmla="*/ 0 h 355"/>
                <a:gd name="T140" fmla="*/ 558 w 558"/>
                <a:gd name="T141" fmla="*/ 355 h 3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8" h="355">
                  <a:moveTo>
                    <a:pt x="0" y="134"/>
                  </a:moveTo>
                  <a:lnTo>
                    <a:pt x="0" y="134"/>
                  </a:lnTo>
                  <a:lnTo>
                    <a:pt x="4" y="154"/>
                  </a:lnTo>
                  <a:lnTo>
                    <a:pt x="10" y="184"/>
                  </a:lnTo>
                  <a:lnTo>
                    <a:pt x="21" y="224"/>
                  </a:lnTo>
                  <a:lnTo>
                    <a:pt x="34" y="265"/>
                  </a:lnTo>
                  <a:lnTo>
                    <a:pt x="54" y="305"/>
                  </a:lnTo>
                  <a:lnTo>
                    <a:pt x="77" y="335"/>
                  </a:lnTo>
                  <a:lnTo>
                    <a:pt x="104" y="355"/>
                  </a:lnTo>
                  <a:lnTo>
                    <a:pt x="137" y="355"/>
                  </a:lnTo>
                  <a:lnTo>
                    <a:pt x="174" y="341"/>
                  </a:lnTo>
                  <a:lnTo>
                    <a:pt x="194" y="325"/>
                  </a:lnTo>
                  <a:lnTo>
                    <a:pt x="204" y="305"/>
                  </a:lnTo>
                  <a:lnTo>
                    <a:pt x="208" y="288"/>
                  </a:lnTo>
                  <a:lnTo>
                    <a:pt x="211" y="268"/>
                  </a:lnTo>
                  <a:lnTo>
                    <a:pt x="221" y="251"/>
                  </a:lnTo>
                  <a:lnTo>
                    <a:pt x="238" y="238"/>
                  </a:lnTo>
                  <a:lnTo>
                    <a:pt x="271" y="228"/>
                  </a:lnTo>
                  <a:lnTo>
                    <a:pt x="308" y="224"/>
                  </a:lnTo>
                  <a:lnTo>
                    <a:pt x="335" y="231"/>
                  </a:lnTo>
                  <a:lnTo>
                    <a:pt x="355" y="241"/>
                  </a:lnTo>
                  <a:lnTo>
                    <a:pt x="375" y="258"/>
                  </a:lnTo>
                  <a:lnTo>
                    <a:pt x="395" y="271"/>
                  </a:lnTo>
                  <a:lnTo>
                    <a:pt x="418" y="278"/>
                  </a:lnTo>
                  <a:lnTo>
                    <a:pt x="455" y="281"/>
                  </a:lnTo>
                  <a:lnTo>
                    <a:pt x="502" y="271"/>
                  </a:lnTo>
                  <a:lnTo>
                    <a:pt x="535" y="251"/>
                  </a:lnTo>
                  <a:lnTo>
                    <a:pt x="552" y="221"/>
                  </a:lnTo>
                  <a:lnTo>
                    <a:pt x="558" y="181"/>
                  </a:lnTo>
                  <a:lnTo>
                    <a:pt x="555" y="137"/>
                  </a:lnTo>
                  <a:lnTo>
                    <a:pt x="548" y="94"/>
                  </a:lnTo>
                  <a:lnTo>
                    <a:pt x="538" y="54"/>
                  </a:lnTo>
                  <a:lnTo>
                    <a:pt x="528" y="20"/>
                  </a:lnTo>
                  <a:lnTo>
                    <a:pt x="522" y="0"/>
                  </a:lnTo>
                  <a:lnTo>
                    <a:pt x="485" y="10"/>
                  </a:lnTo>
                  <a:lnTo>
                    <a:pt x="418" y="27"/>
                  </a:lnTo>
                  <a:lnTo>
                    <a:pt x="335" y="47"/>
                  </a:lnTo>
                  <a:lnTo>
                    <a:pt x="241" y="71"/>
                  </a:lnTo>
                  <a:lnTo>
                    <a:pt x="151" y="94"/>
                  </a:lnTo>
                  <a:lnTo>
                    <a:pt x="74" y="114"/>
                  </a:lnTo>
                  <a:lnTo>
                    <a:pt x="21" y="127"/>
                  </a:lnTo>
                  <a:lnTo>
                    <a:pt x="0" y="134"/>
                  </a:lnTo>
                </a:path>
              </a:pathLst>
            </a:custGeom>
            <a:noFill/>
            <a:ln w="25400" cmpd="sng">
              <a:solidFill>
                <a:srgbClr val="000000"/>
              </a:solidFill>
              <a:prstDash val="solid"/>
              <a:round/>
              <a:headEnd/>
              <a:tailEnd/>
            </a:ln>
          </p:spPr>
          <p:txBody>
            <a:bodyPr/>
            <a:lstStyle/>
            <a:p>
              <a:endParaRPr lang="en-IN"/>
            </a:p>
          </p:txBody>
        </p:sp>
      </p:grpSp>
      <p:sp>
        <p:nvSpPr>
          <p:cNvPr id="100358" name="Text Box 13"/>
          <p:cNvSpPr txBox="1">
            <a:spLocks noChangeArrowheads="1"/>
          </p:cNvSpPr>
          <p:nvPr/>
        </p:nvSpPr>
        <p:spPr bwMode="auto">
          <a:xfrm>
            <a:off x="4064000" y="4114801"/>
            <a:ext cx="5080000" cy="2308324"/>
          </a:xfrm>
          <a:prstGeom prst="rect">
            <a:avLst/>
          </a:prstGeom>
          <a:noFill/>
          <a:ln w="9525">
            <a:noFill/>
            <a:miter lim="800000"/>
            <a:headEnd/>
            <a:tailEnd/>
          </a:ln>
        </p:spPr>
        <p:txBody>
          <a:bodyPr>
            <a:spAutoFit/>
          </a:bodyPr>
          <a:lstStyle/>
          <a:p>
            <a:pPr algn="ctr"/>
            <a:r>
              <a:rPr lang="en-US" sz="3600" b="1">
                <a:solidFill>
                  <a:srgbClr val="FF3300"/>
                </a:solidFill>
                <a:latin typeface="Tahoma" charset="0"/>
              </a:rPr>
              <a:t>We wish you all a safe</a:t>
            </a:r>
          </a:p>
          <a:p>
            <a:pPr algn="ctr"/>
            <a:r>
              <a:rPr lang="en-US" sz="3600" b="1">
                <a:solidFill>
                  <a:srgbClr val="FF3300"/>
                </a:solidFill>
                <a:latin typeface="Tahoma" charset="0"/>
              </a:rPr>
              <a:t>working environment!!</a:t>
            </a:r>
            <a:endParaRPr lang="en-US" b="1">
              <a:latin typeface="Tahoma" charset="0"/>
            </a:endParaRPr>
          </a:p>
        </p:txBody>
      </p:sp>
      <p:grpSp>
        <p:nvGrpSpPr>
          <p:cNvPr id="100359" name="Group 14"/>
          <p:cNvGrpSpPr>
            <a:grpSpLocks/>
          </p:cNvGrpSpPr>
          <p:nvPr/>
        </p:nvGrpSpPr>
        <p:grpSpPr bwMode="auto">
          <a:xfrm>
            <a:off x="1879601" y="4724400"/>
            <a:ext cx="1445684" cy="266700"/>
            <a:chOff x="1184" y="2976"/>
            <a:chExt cx="911" cy="168"/>
          </a:xfrm>
        </p:grpSpPr>
        <p:sp>
          <p:nvSpPr>
            <p:cNvPr id="100380" name="Rectangle 15"/>
            <p:cNvSpPr>
              <a:spLocks noChangeArrowheads="1"/>
            </p:cNvSpPr>
            <p:nvPr/>
          </p:nvSpPr>
          <p:spPr bwMode="auto">
            <a:xfrm>
              <a:off x="1296" y="2976"/>
              <a:ext cx="720" cy="96"/>
            </a:xfrm>
            <a:prstGeom prst="rect">
              <a:avLst/>
            </a:prstGeom>
            <a:solidFill>
              <a:srgbClr val="A2E7FC"/>
            </a:solidFill>
            <a:ln w="9525">
              <a:noFill/>
              <a:miter lim="800000"/>
              <a:headEnd/>
              <a:tailEnd/>
            </a:ln>
          </p:spPr>
          <p:txBody>
            <a:bodyPr wrap="none" anchor="ctr"/>
            <a:lstStyle/>
            <a:p>
              <a:endParaRPr lang="en-IN"/>
            </a:p>
          </p:txBody>
        </p:sp>
        <p:sp>
          <p:nvSpPr>
            <p:cNvPr id="100381" name="Freeform 16"/>
            <p:cNvSpPr>
              <a:spLocks/>
            </p:cNvSpPr>
            <p:nvPr/>
          </p:nvSpPr>
          <p:spPr bwMode="auto">
            <a:xfrm>
              <a:off x="1184" y="2992"/>
              <a:ext cx="175" cy="152"/>
            </a:xfrm>
            <a:custGeom>
              <a:avLst/>
              <a:gdLst>
                <a:gd name="T0" fmla="*/ 120 w 175"/>
                <a:gd name="T1" fmla="*/ 0 h 152"/>
                <a:gd name="T2" fmla="*/ 72 w 175"/>
                <a:gd name="T3" fmla="*/ 24 h 152"/>
                <a:gd name="T4" fmla="*/ 40 w 175"/>
                <a:gd name="T5" fmla="*/ 64 h 152"/>
                <a:gd name="T6" fmla="*/ 16 w 175"/>
                <a:gd name="T7" fmla="*/ 152 h 152"/>
                <a:gd name="T8" fmla="*/ 160 w 175"/>
                <a:gd name="T9" fmla="*/ 120 h 152"/>
                <a:gd name="T10" fmla="*/ 120 w 175"/>
                <a:gd name="T11" fmla="*/ 0 h 152"/>
                <a:gd name="T12" fmla="*/ 0 60000 65536"/>
                <a:gd name="T13" fmla="*/ 0 60000 65536"/>
                <a:gd name="T14" fmla="*/ 0 60000 65536"/>
                <a:gd name="T15" fmla="*/ 0 60000 65536"/>
                <a:gd name="T16" fmla="*/ 0 60000 65536"/>
                <a:gd name="T17" fmla="*/ 0 60000 65536"/>
                <a:gd name="T18" fmla="*/ 0 w 175"/>
                <a:gd name="T19" fmla="*/ 0 h 152"/>
                <a:gd name="T20" fmla="*/ 175 w 175"/>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175" h="152">
                  <a:moveTo>
                    <a:pt x="120" y="0"/>
                  </a:moveTo>
                  <a:cubicBezTo>
                    <a:pt x="104" y="5"/>
                    <a:pt x="83" y="10"/>
                    <a:pt x="72" y="24"/>
                  </a:cubicBezTo>
                  <a:cubicBezTo>
                    <a:pt x="28" y="79"/>
                    <a:pt x="109" y="18"/>
                    <a:pt x="40" y="64"/>
                  </a:cubicBezTo>
                  <a:cubicBezTo>
                    <a:pt x="0" y="123"/>
                    <a:pt x="4" y="93"/>
                    <a:pt x="16" y="152"/>
                  </a:cubicBezTo>
                  <a:cubicBezTo>
                    <a:pt x="64" y="140"/>
                    <a:pt x="113" y="136"/>
                    <a:pt x="160" y="120"/>
                  </a:cubicBezTo>
                  <a:cubicBezTo>
                    <a:pt x="175" y="76"/>
                    <a:pt x="152" y="32"/>
                    <a:pt x="120" y="0"/>
                  </a:cubicBezTo>
                  <a:close/>
                </a:path>
              </a:pathLst>
            </a:custGeom>
            <a:solidFill>
              <a:srgbClr val="A2E7FC"/>
            </a:solidFill>
            <a:ln w="9525">
              <a:noFill/>
              <a:round/>
              <a:headEnd/>
              <a:tailEnd/>
            </a:ln>
          </p:spPr>
          <p:txBody>
            <a:bodyPr wrap="none" anchor="ctr"/>
            <a:lstStyle/>
            <a:p>
              <a:endParaRPr lang="en-IN"/>
            </a:p>
          </p:txBody>
        </p:sp>
        <p:sp>
          <p:nvSpPr>
            <p:cNvPr id="100382" name="Freeform 17"/>
            <p:cNvSpPr>
              <a:spLocks/>
            </p:cNvSpPr>
            <p:nvPr/>
          </p:nvSpPr>
          <p:spPr bwMode="auto">
            <a:xfrm flipH="1">
              <a:off x="1920" y="2976"/>
              <a:ext cx="175" cy="152"/>
            </a:xfrm>
            <a:custGeom>
              <a:avLst/>
              <a:gdLst>
                <a:gd name="T0" fmla="*/ 120 w 175"/>
                <a:gd name="T1" fmla="*/ 0 h 152"/>
                <a:gd name="T2" fmla="*/ 72 w 175"/>
                <a:gd name="T3" fmla="*/ 24 h 152"/>
                <a:gd name="T4" fmla="*/ 40 w 175"/>
                <a:gd name="T5" fmla="*/ 64 h 152"/>
                <a:gd name="T6" fmla="*/ 16 w 175"/>
                <a:gd name="T7" fmla="*/ 152 h 152"/>
                <a:gd name="T8" fmla="*/ 160 w 175"/>
                <a:gd name="T9" fmla="*/ 120 h 152"/>
                <a:gd name="T10" fmla="*/ 120 w 175"/>
                <a:gd name="T11" fmla="*/ 0 h 152"/>
                <a:gd name="T12" fmla="*/ 0 60000 65536"/>
                <a:gd name="T13" fmla="*/ 0 60000 65536"/>
                <a:gd name="T14" fmla="*/ 0 60000 65536"/>
                <a:gd name="T15" fmla="*/ 0 60000 65536"/>
                <a:gd name="T16" fmla="*/ 0 60000 65536"/>
                <a:gd name="T17" fmla="*/ 0 60000 65536"/>
                <a:gd name="T18" fmla="*/ 0 w 175"/>
                <a:gd name="T19" fmla="*/ 0 h 152"/>
                <a:gd name="T20" fmla="*/ 175 w 175"/>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175" h="152">
                  <a:moveTo>
                    <a:pt x="120" y="0"/>
                  </a:moveTo>
                  <a:cubicBezTo>
                    <a:pt x="104" y="5"/>
                    <a:pt x="83" y="10"/>
                    <a:pt x="72" y="24"/>
                  </a:cubicBezTo>
                  <a:cubicBezTo>
                    <a:pt x="28" y="79"/>
                    <a:pt x="109" y="18"/>
                    <a:pt x="40" y="64"/>
                  </a:cubicBezTo>
                  <a:cubicBezTo>
                    <a:pt x="0" y="123"/>
                    <a:pt x="4" y="93"/>
                    <a:pt x="16" y="152"/>
                  </a:cubicBezTo>
                  <a:cubicBezTo>
                    <a:pt x="64" y="140"/>
                    <a:pt x="113" y="136"/>
                    <a:pt x="160" y="120"/>
                  </a:cubicBezTo>
                  <a:cubicBezTo>
                    <a:pt x="175" y="76"/>
                    <a:pt x="152" y="32"/>
                    <a:pt x="120" y="0"/>
                  </a:cubicBezTo>
                  <a:close/>
                </a:path>
              </a:pathLst>
            </a:custGeom>
            <a:solidFill>
              <a:srgbClr val="A2E7FC"/>
            </a:solidFill>
            <a:ln w="9525">
              <a:noFill/>
              <a:round/>
              <a:headEnd/>
              <a:tailEnd/>
            </a:ln>
          </p:spPr>
          <p:txBody>
            <a:bodyPr wrap="none" anchor="ctr"/>
            <a:lstStyle/>
            <a:p>
              <a:endParaRPr lang="en-IN"/>
            </a:p>
          </p:txBody>
        </p:sp>
      </p:grpSp>
      <p:grpSp>
        <p:nvGrpSpPr>
          <p:cNvPr id="100360" name="Group 18"/>
          <p:cNvGrpSpPr>
            <a:grpSpLocks/>
          </p:cNvGrpSpPr>
          <p:nvPr/>
        </p:nvGrpSpPr>
        <p:grpSpPr bwMode="auto">
          <a:xfrm>
            <a:off x="2209800" y="4800600"/>
            <a:ext cx="1143000" cy="1143000"/>
            <a:chOff x="5040" y="1824"/>
            <a:chExt cx="720" cy="720"/>
          </a:xfrm>
        </p:grpSpPr>
        <p:sp>
          <p:nvSpPr>
            <p:cNvPr id="100372" name="AutoShape 19"/>
            <p:cNvSpPr>
              <a:spLocks noChangeArrowheads="1"/>
            </p:cNvSpPr>
            <p:nvPr/>
          </p:nvSpPr>
          <p:spPr bwMode="auto">
            <a:xfrm>
              <a:off x="5040" y="1920"/>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3" name="AutoShape 20"/>
            <p:cNvSpPr>
              <a:spLocks noChangeArrowheads="1"/>
            </p:cNvSpPr>
            <p:nvPr/>
          </p:nvSpPr>
          <p:spPr bwMode="auto">
            <a:xfrm>
              <a:off x="5376" y="1824"/>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4" name="AutoShape 21"/>
            <p:cNvSpPr>
              <a:spLocks noChangeArrowheads="1"/>
            </p:cNvSpPr>
            <p:nvPr/>
          </p:nvSpPr>
          <p:spPr bwMode="auto">
            <a:xfrm>
              <a:off x="5568" y="2112"/>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5" name="AutoShape 22"/>
            <p:cNvSpPr>
              <a:spLocks noChangeArrowheads="1"/>
            </p:cNvSpPr>
            <p:nvPr/>
          </p:nvSpPr>
          <p:spPr bwMode="auto">
            <a:xfrm>
              <a:off x="5616" y="2208"/>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6" name="AutoShape 23"/>
            <p:cNvSpPr>
              <a:spLocks noChangeArrowheads="1"/>
            </p:cNvSpPr>
            <p:nvPr/>
          </p:nvSpPr>
          <p:spPr bwMode="auto">
            <a:xfrm>
              <a:off x="5616" y="2208"/>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7" name="AutoShape 24"/>
            <p:cNvSpPr>
              <a:spLocks noChangeArrowheads="1"/>
            </p:cNvSpPr>
            <p:nvPr/>
          </p:nvSpPr>
          <p:spPr bwMode="auto">
            <a:xfrm>
              <a:off x="5376" y="2256"/>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8" name="AutoShape 25"/>
            <p:cNvSpPr>
              <a:spLocks noChangeArrowheads="1"/>
            </p:cNvSpPr>
            <p:nvPr/>
          </p:nvSpPr>
          <p:spPr bwMode="auto">
            <a:xfrm>
              <a:off x="5376" y="2448"/>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sp>
          <p:nvSpPr>
            <p:cNvPr id="100379" name="AutoShape 26"/>
            <p:cNvSpPr>
              <a:spLocks noChangeArrowheads="1"/>
            </p:cNvSpPr>
            <p:nvPr/>
          </p:nvSpPr>
          <p:spPr bwMode="auto">
            <a:xfrm>
              <a:off x="5088" y="2256"/>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headEnd/>
              <a:tailEnd/>
            </a:ln>
          </p:spPr>
          <p:txBody>
            <a:bodyPr wrap="none" anchor="ctr"/>
            <a:lstStyle/>
            <a:p>
              <a:endParaRPr lang="en-IN"/>
            </a:p>
          </p:txBody>
        </p:sp>
      </p:grpSp>
      <p:sp>
        <p:nvSpPr>
          <p:cNvPr id="100361" name="AutoShape 27"/>
          <p:cNvSpPr>
            <a:spLocks noChangeArrowheads="1"/>
          </p:cNvSpPr>
          <p:nvPr/>
        </p:nvSpPr>
        <p:spPr bwMode="auto">
          <a:xfrm>
            <a:off x="2209800" y="6096000"/>
            <a:ext cx="152400" cy="95250"/>
          </a:xfrm>
          <a:custGeom>
            <a:avLst/>
            <a:gdLst>
              <a:gd name="T0" fmla="*/ 57150 w 21600"/>
              <a:gd name="T1" fmla="*/ 0 h 21600"/>
              <a:gd name="T2" fmla="*/ 16738 w 21600"/>
              <a:gd name="T3" fmla="*/ 18597 h 21600"/>
              <a:gd name="T4" fmla="*/ 0 w 21600"/>
              <a:gd name="T5" fmla="*/ 63500 h 21600"/>
              <a:gd name="T6" fmla="*/ 16738 w 21600"/>
              <a:gd name="T7" fmla="*/ 108403 h 21600"/>
              <a:gd name="T8" fmla="*/ 57150 w 21600"/>
              <a:gd name="T9" fmla="*/ 127000 h 21600"/>
              <a:gd name="T10" fmla="*/ 97562 w 21600"/>
              <a:gd name="T11" fmla="*/ 108403 h 21600"/>
              <a:gd name="T12" fmla="*/ 114300 w 21600"/>
              <a:gd name="T13" fmla="*/ 63500 h 21600"/>
              <a:gd name="T14" fmla="*/ 97562 w 21600"/>
              <a:gd name="T15" fmla="*/ 1859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IN"/>
          </a:p>
        </p:txBody>
      </p:sp>
      <p:grpSp>
        <p:nvGrpSpPr>
          <p:cNvPr id="100362" name="Group 28"/>
          <p:cNvGrpSpPr>
            <a:grpSpLocks/>
          </p:cNvGrpSpPr>
          <p:nvPr/>
        </p:nvGrpSpPr>
        <p:grpSpPr bwMode="auto">
          <a:xfrm>
            <a:off x="1828800" y="5334000"/>
            <a:ext cx="533400" cy="533400"/>
            <a:chOff x="5136" y="1920"/>
            <a:chExt cx="624" cy="528"/>
          </a:xfrm>
        </p:grpSpPr>
        <p:sp>
          <p:nvSpPr>
            <p:cNvPr id="100366" name="AutoShape 29"/>
            <p:cNvSpPr>
              <a:spLocks noChangeArrowheads="1"/>
            </p:cNvSpPr>
            <p:nvPr/>
          </p:nvSpPr>
          <p:spPr bwMode="auto">
            <a:xfrm>
              <a:off x="5376" y="1920"/>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sp>
          <p:nvSpPr>
            <p:cNvPr id="100367" name="AutoShape 30"/>
            <p:cNvSpPr>
              <a:spLocks noChangeArrowheads="1"/>
            </p:cNvSpPr>
            <p:nvPr/>
          </p:nvSpPr>
          <p:spPr bwMode="auto">
            <a:xfrm>
              <a:off x="5472" y="2016"/>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sp>
          <p:nvSpPr>
            <p:cNvPr id="100368" name="AutoShape 31"/>
            <p:cNvSpPr>
              <a:spLocks noChangeArrowheads="1"/>
            </p:cNvSpPr>
            <p:nvPr/>
          </p:nvSpPr>
          <p:spPr bwMode="auto">
            <a:xfrm>
              <a:off x="5136" y="2064"/>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sp>
          <p:nvSpPr>
            <p:cNvPr id="100369" name="AutoShape 32"/>
            <p:cNvSpPr>
              <a:spLocks noChangeArrowheads="1"/>
            </p:cNvSpPr>
            <p:nvPr/>
          </p:nvSpPr>
          <p:spPr bwMode="auto">
            <a:xfrm>
              <a:off x="5376" y="2160"/>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sp>
          <p:nvSpPr>
            <p:cNvPr id="100370" name="AutoShape 33"/>
            <p:cNvSpPr>
              <a:spLocks noChangeArrowheads="1"/>
            </p:cNvSpPr>
            <p:nvPr/>
          </p:nvSpPr>
          <p:spPr bwMode="auto">
            <a:xfrm>
              <a:off x="5616" y="2208"/>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sp>
          <p:nvSpPr>
            <p:cNvPr id="100371" name="AutoShape 34"/>
            <p:cNvSpPr>
              <a:spLocks noChangeArrowheads="1"/>
            </p:cNvSpPr>
            <p:nvPr/>
          </p:nvSpPr>
          <p:spPr bwMode="auto">
            <a:xfrm>
              <a:off x="5280" y="2352"/>
              <a:ext cx="144" cy="96"/>
            </a:xfrm>
            <a:custGeom>
              <a:avLst/>
              <a:gdLst>
                <a:gd name="T0" fmla="*/ 72 w 21600"/>
                <a:gd name="T1" fmla="*/ 0 h 21600"/>
                <a:gd name="T2" fmla="*/ 21 w 21600"/>
                <a:gd name="T3" fmla="*/ 14 h 21600"/>
                <a:gd name="T4" fmla="*/ 0 w 21600"/>
                <a:gd name="T5" fmla="*/ 48 h 21600"/>
                <a:gd name="T6" fmla="*/ 21 w 21600"/>
                <a:gd name="T7" fmla="*/ 82 h 21600"/>
                <a:gd name="T8" fmla="*/ 72 w 21600"/>
                <a:gd name="T9" fmla="*/ 96 h 21600"/>
                <a:gd name="T10" fmla="*/ 123 w 21600"/>
                <a:gd name="T11" fmla="*/ 82 h 21600"/>
                <a:gd name="T12" fmla="*/ 144 w 21600"/>
                <a:gd name="T13" fmla="*/ 48 h 21600"/>
                <a:gd name="T14" fmla="*/ 123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hlink"/>
            </a:solidFill>
            <a:ln w="9525">
              <a:solidFill>
                <a:schemeClr val="accent2"/>
              </a:solidFill>
              <a:round/>
              <a:headEnd/>
              <a:tailEnd/>
            </a:ln>
          </p:spPr>
          <p:txBody>
            <a:bodyPr wrap="none" anchor="ctr"/>
            <a:lstStyle/>
            <a:p>
              <a:endParaRPr lang="en-IN"/>
            </a:p>
          </p:txBody>
        </p:sp>
      </p:grpSp>
      <p:sp>
        <p:nvSpPr>
          <p:cNvPr id="100363" name="AutoShape 35"/>
          <p:cNvSpPr>
            <a:spLocks noChangeArrowheads="1"/>
          </p:cNvSpPr>
          <p:nvPr/>
        </p:nvSpPr>
        <p:spPr bwMode="auto">
          <a:xfrm>
            <a:off x="2362200" y="5867400"/>
            <a:ext cx="152400" cy="95250"/>
          </a:xfrm>
          <a:custGeom>
            <a:avLst/>
            <a:gdLst>
              <a:gd name="T0" fmla="*/ 57150 w 21600"/>
              <a:gd name="T1" fmla="*/ 0 h 21600"/>
              <a:gd name="T2" fmla="*/ 16738 w 21600"/>
              <a:gd name="T3" fmla="*/ 18597 h 21600"/>
              <a:gd name="T4" fmla="*/ 0 w 21600"/>
              <a:gd name="T5" fmla="*/ 63500 h 21600"/>
              <a:gd name="T6" fmla="*/ 16738 w 21600"/>
              <a:gd name="T7" fmla="*/ 108403 h 21600"/>
              <a:gd name="T8" fmla="*/ 57150 w 21600"/>
              <a:gd name="T9" fmla="*/ 127000 h 21600"/>
              <a:gd name="T10" fmla="*/ 97562 w 21600"/>
              <a:gd name="T11" fmla="*/ 108403 h 21600"/>
              <a:gd name="T12" fmla="*/ 114300 w 21600"/>
              <a:gd name="T13" fmla="*/ 63500 h 21600"/>
              <a:gd name="T14" fmla="*/ 97562 w 21600"/>
              <a:gd name="T15" fmla="*/ 1859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IN"/>
          </a:p>
        </p:txBody>
      </p:sp>
      <p:sp>
        <p:nvSpPr>
          <p:cNvPr id="100364" name="AutoShape 36"/>
          <p:cNvSpPr>
            <a:spLocks noChangeArrowheads="1"/>
          </p:cNvSpPr>
          <p:nvPr/>
        </p:nvSpPr>
        <p:spPr bwMode="auto">
          <a:xfrm>
            <a:off x="2667000" y="6096000"/>
            <a:ext cx="152400" cy="95250"/>
          </a:xfrm>
          <a:custGeom>
            <a:avLst/>
            <a:gdLst>
              <a:gd name="T0" fmla="*/ 57150 w 21600"/>
              <a:gd name="T1" fmla="*/ 0 h 21600"/>
              <a:gd name="T2" fmla="*/ 16738 w 21600"/>
              <a:gd name="T3" fmla="*/ 18597 h 21600"/>
              <a:gd name="T4" fmla="*/ 0 w 21600"/>
              <a:gd name="T5" fmla="*/ 63500 h 21600"/>
              <a:gd name="T6" fmla="*/ 16738 w 21600"/>
              <a:gd name="T7" fmla="*/ 108403 h 21600"/>
              <a:gd name="T8" fmla="*/ 57150 w 21600"/>
              <a:gd name="T9" fmla="*/ 127000 h 21600"/>
              <a:gd name="T10" fmla="*/ 97562 w 21600"/>
              <a:gd name="T11" fmla="*/ 108403 h 21600"/>
              <a:gd name="T12" fmla="*/ 114300 w 21600"/>
              <a:gd name="T13" fmla="*/ 63500 h 21600"/>
              <a:gd name="T14" fmla="*/ 97562 w 21600"/>
              <a:gd name="T15" fmla="*/ 1859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IN"/>
          </a:p>
        </p:txBody>
      </p:sp>
      <p:sp>
        <p:nvSpPr>
          <p:cNvPr id="100365" name="AutoShape 37"/>
          <p:cNvSpPr>
            <a:spLocks noChangeArrowheads="1"/>
          </p:cNvSpPr>
          <p:nvPr/>
        </p:nvSpPr>
        <p:spPr bwMode="auto">
          <a:xfrm>
            <a:off x="3048000" y="5867400"/>
            <a:ext cx="152400" cy="95250"/>
          </a:xfrm>
          <a:custGeom>
            <a:avLst/>
            <a:gdLst>
              <a:gd name="T0" fmla="*/ 57150 w 21600"/>
              <a:gd name="T1" fmla="*/ 0 h 21600"/>
              <a:gd name="T2" fmla="*/ 16738 w 21600"/>
              <a:gd name="T3" fmla="*/ 18597 h 21600"/>
              <a:gd name="T4" fmla="*/ 0 w 21600"/>
              <a:gd name="T5" fmla="*/ 63500 h 21600"/>
              <a:gd name="T6" fmla="*/ 16738 w 21600"/>
              <a:gd name="T7" fmla="*/ 108403 h 21600"/>
              <a:gd name="T8" fmla="*/ 57150 w 21600"/>
              <a:gd name="T9" fmla="*/ 127000 h 21600"/>
              <a:gd name="T10" fmla="*/ 97562 w 21600"/>
              <a:gd name="T11" fmla="*/ 108403 h 21600"/>
              <a:gd name="T12" fmla="*/ 114300 w 21600"/>
              <a:gd name="T13" fmla="*/ 63500 h 21600"/>
              <a:gd name="T14" fmla="*/ 97562 w 21600"/>
              <a:gd name="T15" fmla="*/ 1859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I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476543E-EE7E-4A56-ABD0-77FEBCF7A29F}" type="datetime1">
              <a:rPr lang="en-US" smtClean="0"/>
              <a:pPr>
                <a:defRPr/>
              </a:pPr>
              <a:t>3/30/2012</a:t>
            </a:fld>
            <a:endParaRPr lang="en-US"/>
          </a:p>
        </p:txBody>
      </p:sp>
      <p:sp>
        <p:nvSpPr>
          <p:cNvPr id="6" name="Slide Number Placeholder 5"/>
          <p:cNvSpPr>
            <a:spLocks noGrp="1"/>
          </p:cNvSpPr>
          <p:nvPr>
            <p:ph type="sldNum" sz="quarter" idx="12"/>
          </p:nvPr>
        </p:nvSpPr>
        <p:spPr/>
        <p:txBody>
          <a:bodyPr/>
          <a:lstStyle/>
          <a:p>
            <a:pPr>
              <a:defRPr/>
            </a:pPr>
            <a:fld id="{8A169194-3685-4962-8AA9-A7FF76BD122E}" type="slidenum">
              <a:rPr lang="en-US"/>
              <a:pPr>
                <a:defRPr/>
              </a:pPr>
              <a:t>9</a:t>
            </a:fld>
            <a:endParaRPr lang="en-US" dirty="0"/>
          </a:p>
        </p:txBody>
      </p:sp>
      <p:sp>
        <p:nvSpPr>
          <p:cNvPr id="12292" name="Rectangle 2"/>
          <p:cNvSpPr>
            <a:spLocks noGrp="1" noChangeArrowheads="1"/>
          </p:cNvSpPr>
          <p:nvPr>
            <p:ph type="title"/>
          </p:nvPr>
        </p:nvSpPr>
        <p:spPr>
          <a:xfrm>
            <a:off x="711200" y="171450"/>
            <a:ext cx="7772400" cy="1143000"/>
          </a:xfrm>
        </p:spPr>
        <p:txBody>
          <a:bodyPr/>
          <a:lstStyle/>
          <a:p>
            <a:r>
              <a:rPr lang="en-US" dirty="0" smtClean="0"/>
              <a:t>Sources of Danger</a:t>
            </a:r>
          </a:p>
        </p:txBody>
      </p:sp>
      <p:sp>
        <p:nvSpPr>
          <p:cNvPr id="12293" name="Rectangle 3"/>
          <p:cNvSpPr>
            <a:spLocks noGrp="1" noChangeArrowheads="1"/>
          </p:cNvSpPr>
          <p:nvPr>
            <p:ph type="body" idx="1"/>
          </p:nvPr>
        </p:nvSpPr>
        <p:spPr>
          <a:xfrm>
            <a:off x="457200" y="1524000"/>
            <a:ext cx="7950200" cy="4705350"/>
          </a:xfrm>
          <a:ln>
            <a:solidFill>
              <a:schemeClr val="accent2"/>
            </a:solidFill>
          </a:ln>
        </p:spPr>
        <p:txBody>
          <a:bodyPr/>
          <a:lstStyle/>
          <a:p>
            <a:r>
              <a:rPr lang="en-US" dirty="0" smtClean="0">
                <a:solidFill>
                  <a:srgbClr val="FF3300"/>
                </a:solidFill>
              </a:rPr>
              <a:t>Unsafe Practices</a:t>
            </a:r>
            <a:r>
              <a:rPr lang="en-US" dirty="0" smtClean="0"/>
              <a:t>  </a:t>
            </a:r>
            <a:r>
              <a:rPr lang="en-US" sz="2800" dirty="0" smtClean="0"/>
              <a:t>(AVOIDABLE)</a:t>
            </a:r>
            <a:endParaRPr lang="en-US" dirty="0" smtClean="0"/>
          </a:p>
          <a:p>
            <a:pPr lvl="1"/>
            <a:r>
              <a:rPr lang="en-US" dirty="0" smtClean="0">
                <a:solidFill>
                  <a:srgbClr val="FF3300"/>
                </a:solidFill>
                <a:hlinkClick r:id="rId3" action="ppaction://hlinksldjump"/>
              </a:rPr>
              <a:t>Storage</a:t>
            </a:r>
            <a:endParaRPr lang="en-US" dirty="0" smtClean="0"/>
          </a:p>
          <a:p>
            <a:pPr lvl="1"/>
            <a:r>
              <a:rPr lang="en-US" dirty="0" smtClean="0">
                <a:hlinkClick r:id="rId4" action="ppaction://hlinksldjump"/>
              </a:rPr>
              <a:t>Personal protection</a:t>
            </a:r>
            <a:endParaRPr lang="en-US" dirty="0" smtClean="0"/>
          </a:p>
          <a:p>
            <a:pPr lvl="1"/>
            <a:r>
              <a:rPr lang="en-US" dirty="0" smtClean="0">
                <a:hlinkClick r:id="rId5" action="ppaction://hlinksldjump"/>
              </a:rPr>
              <a:t>Uncharted Paths &amp; Human error</a:t>
            </a:r>
            <a:endParaRPr lang="en-US" dirty="0" smtClean="0"/>
          </a:p>
          <a:p>
            <a:pPr lvl="1"/>
            <a:r>
              <a:rPr lang="en-US" dirty="0" smtClean="0">
                <a:hlinkClick r:id="rId6" action="ppaction://hlinksldjump"/>
              </a:rPr>
              <a:t>Disposal</a:t>
            </a:r>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17&quot;/&gt;&lt;/object&gt;&lt;object type=&quot;3&quot; unique_id=&quot;10005&quot;&gt;&lt;property id=&quot;20148&quot; value=&quot;5&quot;/&gt;&lt;property id=&quot;20300&quot; value=&quot;Slide 2&quot;/&gt;&lt;property id=&quot;20307&quot; value=&quot;256&quot;/&gt;&lt;/object&gt;&lt;object type=&quot;3&quot; unique_id=&quot;10010&quot;&gt;&lt;property id=&quot;20148&quot; value=&quot;5&quot;/&gt;&lt;property id=&quot;20300&quot; value=&quot;Slide 3 - &amp;quot;Danger!&amp;#x0D;&amp;#x0A;Real and Imagined&amp;quot;&quot;/&gt;&lt;property id=&quot;20307&quot; value=&quot;258&quot;/&gt;&lt;/object&gt;&lt;object type=&quot;3&quot; unique_id=&quot;10011&quot;&gt;&lt;property id=&quot;20148&quot; value=&quot;5&quot;/&gt;&lt;property id=&quot;20300&quot; value=&quot;Slide 4 - &amp;quot;Sources of Danger&amp;quot;&quot;/&gt;&lt;property id=&quot;20307&quot; value=&quot;259&quot;/&gt;&lt;/object&gt;&lt;object type=&quot;3&quot; unique_id=&quot;10012&quot;&gt;&lt;property id=&quot;20148&quot; value=&quot;5&quot;/&gt;&lt;property id=&quot;20300&quot; value=&quot;Slide 6 - &amp;quot;Chemicals&amp;quot;&quot;/&gt;&lt;property id=&quot;20307&quot; value=&quot;261&quot;/&gt;&lt;/object&gt;&lt;object type=&quot;3&quot; unique_id=&quot;10014&quot;&gt;&lt;property id=&quot;20148&quot; value=&quot;5&quot;/&gt;&lt;property id=&quot;20300&quot; value=&quot;Slide 8&quot;/&gt;&lt;property id=&quot;20307&quot; value=&quot;322&quot;/&gt;&lt;/object&gt;&lt;object type=&quot;3&quot; unique_id=&quot;10016&quot;&gt;&lt;property id=&quot;20148&quot; value=&quot;5&quot;/&gt;&lt;property id=&quot;20300&quot; value=&quot;Slide 9&quot;/&gt;&lt;property id=&quot;20307&quot; value=&quot;294&quot;/&gt;&lt;/object&gt;&lt;object type=&quot;3&quot; unique_id=&quot;10017&quot;&gt;&lt;property id=&quot;20148&quot; value=&quot;5&quot;/&gt;&lt;property id=&quot;20300&quot; value=&quot;Slide 10&quot;/&gt;&lt;property id=&quot;20307&quot; value=&quot;305&quot;/&gt;&lt;/object&gt;&lt;object type=&quot;3&quot; unique_id=&quot;10018&quot;&gt;&lt;property id=&quot;20148&quot; value=&quot;5&quot;/&gt;&lt;property id=&quot;20300&quot; value=&quot;Slide 11&quot;/&gt;&lt;property id=&quot;20307&quot; value=&quot;308&quot;/&gt;&lt;/object&gt;&lt;object type=&quot;3&quot; unique_id=&quot;10020&quot;&gt;&lt;property id=&quot;20148&quot; value=&quot;5&quot;/&gt;&lt;property id=&quot;20300&quot; value=&quot;Slide 12&quot;/&gt;&lt;property id=&quot;20307&quot; value=&quot;306&quot;/&gt;&lt;/object&gt;&lt;object type=&quot;3&quot; unique_id=&quot;10021&quot;&gt;&lt;property id=&quot;20148&quot; value=&quot;5&quot;/&gt;&lt;property id=&quot;20300&quot; value=&quot;Slide 13&quot;/&gt;&lt;property id=&quot;20307&quot; value=&quot;307&quot;/&gt;&lt;/object&gt;&lt;object type=&quot;3&quot; unique_id=&quot;10022&quot;&gt;&lt;property id=&quot;20148&quot; value=&quot;5&quot;/&gt;&lt;property id=&quot;20300&quot; value=&quot;Slide 14&quot;/&gt;&lt;property id=&quot;20307&quot; value=&quot;290&quot;/&gt;&lt;/object&gt;&lt;object type=&quot;3&quot; unique_id=&quot;10023&quot;&gt;&lt;property id=&quot;20148&quot; value=&quot;5&quot;/&gt;&lt;property id=&quot;20300&quot; value=&quot;Slide 15&quot;/&gt;&lt;property id=&quot;20307&quot; value=&quot;292&quot;/&gt;&lt;/object&gt;&lt;object type=&quot;3&quot; unique_id=&quot;10024&quot;&gt;&lt;property id=&quot;20148&quot; value=&quot;5&quot;/&gt;&lt;property id=&quot;20300&quot; value=&quot;Slide 16 - &amp;quot;POTENTIAL SHOCK-SENSITIVE CHEMICALS&amp;quot;&quot;/&gt;&lt;property id=&quot;20307&quot; value=&quot;266&quot;/&gt;&lt;/object&gt;&lt;object type=&quot;3&quot; unique_id=&quot;10025&quot;&gt;&lt;property id=&quot;20148&quot; value=&quot;5&quot;/&gt;&lt;property id=&quot;20300&quot; value=&quot;Slide 17 - &amp;quot;POTENTIAL PEROXIDE-FORMING CHEMICALS&amp;quot;&quot;/&gt;&lt;property id=&quot;20307&quot; value=&quot;267&quot;/&gt;&lt;/object&gt;&lt;object type=&quot;3&quot; unique_id=&quot;10026&quot;&gt;&lt;property id=&quot;20148&quot; value=&quot;5&quot;/&gt;&lt;property id=&quot;20300&quot; value=&quot;Slide 18 - &amp;quot;Incompatible Chemicals&amp;#x0D;&amp;#x0A;&amp;#x0D;&amp;#x0A;&amp;quot;&quot;/&gt;&lt;property id=&quot;20307&quot; value=&quot;279&quot;/&gt;&lt;/object&gt;&lt;object type=&quot;3&quot; unique_id=&quot;10027&quot;&gt;&lt;property id=&quot;20148&quot; value=&quot;5&quot;/&gt;&lt;property id=&quot;20300&quot; value=&quot;Slide 19 - &amp;quot;Toxic Chemicals&amp;#x0D;&amp;#x0A;&amp;#x0D;&amp;#x0A;LEVELS&amp;quot;&quot;/&gt;&lt;property id=&quot;20307&quot; value=&quot;269&quot;/&gt;&lt;/object&gt;&lt;object type=&quot;3&quot; unique_id=&quot;10028&quot;&gt;&lt;property id=&quot;20148&quot; value=&quot;5&quot;/&gt;&lt;property id=&quot;20300&quot; value=&quot;Slide 20 - &amp;quot;Poisons...&amp;quot;&quot;/&gt;&lt;property id=&quot;20307&quot; value=&quot;287&quot;/&gt;&lt;/object&gt;&lt;object type=&quot;3&quot; unique_id=&quot;10029&quot;&gt;&lt;property id=&quot;20148&quot; value=&quot;5&quot;/&gt;&lt;property id=&quot;20300&quot; value=&quot;Slide 21 - &amp;quot;Carcinogens&amp;#x0D;&amp;#x0A;&amp;quot;&quot;/&gt;&lt;property id=&quot;20307&quot; value=&quot;268&quot;/&gt;&lt;/object&gt;&lt;object type=&quot;3&quot; unique_id=&quot;10030&quot;&gt;&lt;property id=&quot;20148&quot; value=&quot;5&quot;/&gt;&lt;property id=&quot;20300&quot; value=&quot;Slide 22 - &amp;quot;Mutagens and Teratogens……….&amp;quot;&quot;/&gt;&lt;property id=&quot;20307&quot; value=&quot;312&quot;/&gt;&lt;/object&gt;&lt;object type=&quot;3&quot; unique_id=&quot;10031&quot;&gt;&lt;property id=&quot;20148&quot; value=&quot;5&quot;/&gt;&lt;property id=&quot;20300&quot; value=&quot;Slide 23 - &amp;quot;Storage of Chemicals&amp;quot;&quot;/&gt;&lt;property id=&quot;20307&quot; value=&quot;271&quot;/&gt;&lt;/object&gt;&lt;object type=&quot;3&quot; unique_id=&quot;10032&quot;&gt;&lt;property id=&quot;20148&quot; value=&quot;5&quot;/&gt;&lt;property id=&quot;20300&quot; value=&quot;Slide 24&quot;/&gt;&lt;property id=&quot;20307&quot; value=&quot;296&quot;/&gt;&lt;/object&gt;&lt;object type=&quot;3&quot; unique_id=&quot;10033&quot;&gt;&lt;property id=&quot;20148&quot; value=&quot;5&quot;/&gt;&lt;property id=&quot;20300&quot; value=&quot;Slide 25&quot;/&gt;&lt;property id=&quot;20307&quot; value=&quot;344&quot;/&gt;&lt;/object&gt;&lt;object type=&quot;3&quot; unique_id=&quot;10034&quot;&gt;&lt;property id=&quot;20148&quot; value=&quot;5&quot;/&gt;&lt;property id=&quot;20300&quot; value=&quot;Slide 26 - &amp;quot;Flammable Liquids Storage &amp;amp; Handling&amp;amp;#x09;&amp;quot;&quot;/&gt;&lt;property id=&quot;20307&quot; value=&quot;262&quot;/&gt;&lt;/object&gt;&lt;object type=&quot;3&quot; unique_id=&quot;10035&quot;&gt;&lt;property id=&quot;20148&quot; value=&quot;5&quot;/&gt;&lt;property id=&quot;20300&quot; value=&quot;Slide 27 - &amp;quot;Flammable Liquids Storage &amp;amp; Handling&amp;amp;#x09;&amp;quot;&quot;/&gt;&lt;property id=&quot;20307&quot; value=&quot;288&quot;/&gt;&lt;/object&gt;&lt;object type=&quot;3&quot; unique_id=&quot;10036&quot;&gt;&lt;property id=&quot;20148&quot; value=&quot;5&quot;/&gt;&lt;property id=&quot;20300&quot; value=&quot;Slide 28&quot;/&gt;&lt;property id=&quot;20307&quot; value=&quot;346&quot;/&gt;&lt;/object&gt;&lt;object type=&quot;3&quot; unique_id=&quot;10037&quot;&gt;&lt;property id=&quot;20148&quot; value=&quot;5&quot;/&gt;&lt;property id=&quot;20300&quot; value=&quot;Slide 29&quot;/&gt;&lt;property id=&quot;20307&quot; value=&quot;361&quot;/&gt;&lt;/object&gt;&lt;object type=&quot;3&quot; unique_id=&quot;10039&quot;&gt;&lt;property id=&quot;20148&quot; value=&quot;5&quot;/&gt;&lt;property id=&quot;20300&quot; value=&quot;Slide 30 - &amp;quot;Transport of Chemicals&amp;quot;&quot;/&gt;&lt;property id=&quot;20307&quot; value=&quot;272&quot;/&gt;&lt;/object&gt;&lt;object type=&quot;3&quot; unique_id=&quot;10041&quot;&gt;&lt;property id=&quot;20148&quot; value=&quot;5&quot;/&gt;&lt;property id=&quot;20300&quot; value=&quot;Slide 31&quot;/&gt;&lt;property id=&quot;20307&quot; value=&quot;343&quot;/&gt;&lt;/object&gt;&lt;object type=&quot;3&quot; unique_id=&quot;10045&quot;&gt;&lt;property id=&quot;20148&quot; value=&quot;5&quot;/&gt;&lt;property id=&quot;20300&quot; value=&quot;Slide 32 - &amp;quot;Cylinders &amp;quot;&quot;/&gt;&lt;property id=&quot;20307&quot; value=&quot;285&quot;/&gt;&lt;/object&gt;&lt;object type=&quot;3&quot; unique_id=&quot;10047&quot;&gt;&lt;property id=&quot;20148&quot; value=&quot;5&quot;/&gt;&lt;property id=&quot;20300&quot; value=&quot;Slide 33 - &amp;quot;Transportation of Cylinders&amp;quot;&quot;/&gt;&lt;property id=&quot;20307&quot; value=&quot;286&quot;/&gt;&lt;/object&gt;&lt;object type=&quot;3&quot; unique_id=&quot;10049&quot;&gt;&lt;property id=&quot;20148&quot; value=&quot;5&quot;/&gt;&lt;property id=&quot;20300&quot; value=&quot;Slide 34 - &amp;quot;Cryogenics, Fire, Electrical….&amp;quot;&quot;/&gt;&lt;property id=&quot;20307&quot; value=&quot;359&quot;/&gt;&lt;/object&gt;&lt;object type=&quot;3&quot; unique_id=&quot;10053&quot;&gt;&lt;property id=&quot;20148&quot; value=&quot;5&quot;/&gt;&lt;property id=&quot;20300&quot; value=&quot;Slide 35 - &amp;quot;Electrical Safety&amp;quot;&quot;/&gt;&lt;property id=&quot;20307&quot; value=&quot;363&quot;/&gt;&lt;/object&gt;&lt;object type=&quot;3&quot; unique_id=&quot;10054&quot;&gt;&lt;property id=&quot;20148&quot; value=&quot;5&quot;/&gt;&lt;property id=&quot;20300&quot; value=&quot;Slide 36&quot;/&gt;&lt;property id=&quot;20307&quot; value=&quot;289&quot;/&gt;&lt;/object&gt;&lt;object type=&quot;3&quot; unique_id=&quot;10055&quot;&gt;&lt;property id=&quot;20148&quot; value=&quot;5&quot;/&gt;&lt;property id=&quot;20300&quot; value=&quot;Slide 37&quot;/&gt;&lt;property id=&quot;20307&quot; value=&quot;313&quot;/&gt;&lt;/object&gt;&lt;object type=&quot;3&quot; unique_id=&quot;10056&quot;&gt;&lt;property id=&quot;20148&quot; value=&quot;5&quot;/&gt;&lt;property id=&quot;20300&quot; value=&quot;Slide 38 - &amp;quot;Laboratory Waste&amp;quot;&quot;/&gt;&lt;property id=&quot;20307&quot; value=&quot;265&quot;/&gt;&lt;/object&gt;&lt;object type=&quot;3&quot; unique_id=&quot;10057&quot;&gt;&lt;property id=&quot;20148&quot; value=&quot;5&quot;/&gt;&lt;property id=&quot;20300&quot; value=&quot;Slide 39 - &amp;quot;Until recently…...&amp;quot;&quot;/&gt;&lt;property id=&quot;20307&quot; value=&quot;297&quot;/&gt;&lt;/object&gt;&lt;object type=&quot;3&quot; unique_id=&quot;10059&quot;&gt;&lt;property id=&quot;20148&quot; value=&quot;5&quot;/&gt;&lt;property id=&quot;20300&quot; value=&quot;Slide 40 - &amp;quot;Disposing of waste solvents&amp;quot;&quot;/&gt;&lt;property id=&quot;20307&quot; value=&quot;310&quot;/&gt;&lt;/object&gt;&lt;object type=&quot;3&quot; unique_id=&quot;10060&quot;&gt;&lt;property id=&quot;20148&quot; value=&quot;5&quot;/&gt;&lt;property id=&quot;20300&quot; value=&quot;Slide 42&quot;/&gt;&lt;property id=&quot;20307&quot; value=&quot;327&quot;/&gt;&lt;/object&gt;&lt;object type=&quot;3&quot; unique_id=&quot;10062&quot;&gt;&lt;property id=&quot;20148&quot; value=&quot;5&quot;/&gt;&lt;property id=&quot;20300&quot; value=&quot;Slide 41&quot;/&gt;&lt;property id=&quot;20307&quot; value=&quot;329&quot;/&gt;&lt;/object&gt;&lt;object type=&quot;3&quot; unique_id=&quot;10063&quot;&gt;&lt;property id=&quot;20148&quot; value=&quot;5&quot;/&gt;&lt;property id=&quot;20300&quot; value=&quot;Slide 43&quot;/&gt;&lt;property id=&quot;20307&quot; value=&quot;330&quot;/&gt;&lt;/object&gt;&lt;object type=&quot;3&quot; unique_id=&quot;10064&quot;&gt;&lt;property id=&quot;20148&quot; value=&quot;5&quot;/&gt;&lt;property id=&quot;20300&quot; value=&quot;Slide 44&quot;/&gt;&lt;property id=&quot;20307&quot; value=&quot;331&quot;/&gt;&lt;/object&gt;&lt;object type=&quot;3&quot; unique_id=&quot;10065&quot;&gt;&lt;property id=&quot;20148&quot; value=&quot;5&quot;/&gt;&lt;property id=&quot;20300&quot; value=&quot;Slide 45&quot;/&gt;&lt;property id=&quot;20307&quot; value=&quot;332&quot;/&gt;&lt;/object&gt;&lt;object type=&quot;3&quot; unique_id=&quot;10066&quot;&gt;&lt;property id=&quot;20148&quot; value=&quot;5&quot;/&gt;&lt;property id=&quot;20300&quot; value=&quot;Slide 46&quot;/&gt;&lt;property id=&quot;20307&quot; value=&quot;334&quot;/&gt;&lt;/object&gt;&lt;object type=&quot;3&quot; unique_id=&quot;10067&quot;&gt;&lt;property id=&quot;20148&quot; value=&quot;5&quot;/&gt;&lt;property id=&quot;20300&quot; value=&quot;Slide 47 - &amp;quot;Destroy before disposal&amp;quot;&quot;/&gt;&lt;property id=&quot;20307&quot; value=&quot;270&quot;/&gt;&lt;/object&gt;&lt;object type=&quot;3&quot; unique_id=&quot;10068&quot;&gt;&lt;property id=&quot;20148&quot; value=&quot;5&quot;/&gt;&lt;property id=&quot;20300&quot; value=&quot;Slide 48 - &amp;quot;UNKNOWN WASTES&amp;quot;&quot;/&gt;&lt;property id=&quot;20307&quot; value=&quot;263&quot;/&gt;&lt;/object&gt;&lt;object type=&quot;3&quot; unique_id=&quot;10069&quot;&gt;&lt;property id=&quot;20148&quot; value=&quot;5&quot;/&gt;&lt;property id=&quot;20300&quot; value=&quot;Slide 49&quot;/&gt;&lt;property id=&quot;20307&quot; value=&quot;347&quot;/&gt;&lt;/object&gt;&lt;object type=&quot;3&quot; unique_id=&quot;10070&quot;&gt;&lt;property id=&quot;20148&quot; value=&quot;5&quot;/&gt;&lt;property id=&quot;20300&quot; value=&quot;Slide 50&quot;/&gt;&lt;property id=&quot;20307&quot; value=&quot;333&quot;/&gt;&lt;/object&gt;&lt;object type=&quot;3&quot; unique_id=&quot;10071&quot;&gt;&lt;property id=&quot;20148&quot; value=&quot;5&quot;/&gt;&lt;property id=&quot;20300&quot; value=&quot;Slide 51 - &amp;quot;Working in the Laboratory..&amp;quot;&quot;/&gt;&lt;property id=&quot;20307&quot; value=&quot;275&quot;/&gt;&lt;/object&gt;&lt;object type=&quot;3&quot; unique_id=&quot;10077&quot;&gt;&lt;property id=&quot;20148&quot; value=&quot;5&quot;/&gt;&lt;property id=&quot;20300&quot; value=&quot;Slide 52&quot;/&gt;&lt;property id=&quot;20307&quot; value=&quot;337&quot;/&gt;&lt;/object&gt;&lt;object type=&quot;3&quot; unique_id=&quot;10080&quot;&gt;&lt;property id=&quot;20148&quot; value=&quot;5&quot;/&gt;&lt;property id=&quot;20300&quot; value=&quot;Slide 53 - &amp;quot;Eye Protection&amp;quot;&quot;/&gt;&lt;property id=&quot;20307&quot; value=&quot;311&quot;/&gt;&lt;/object&gt;&lt;object type=&quot;3&quot; unique_id=&quot;10081&quot;&gt;&lt;property id=&quot;20148&quot; value=&quot;5&quot;/&gt;&lt;property id=&quot;20300&quot; value=&quot;Slide 54&quot;/&gt;&lt;property id=&quot;20307&quot; value=&quot;338&quot;/&gt;&lt;/object&gt;&lt;object type=&quot;3&quot; unique_id=&quot;10082&quot;&gt;&lt;property id=&quot;20148&quot; value=&quot;5&quot;/&gt;&lt;property id=&quot;20300&quot; value=&quot;Slide 55&quot;/&gt;&lt;property id=&quot;20307&quot; value=&quot;339&quot;/&gt;&lt;/object&gt;&lt;object type=&quot;3&quot; unique_id=&quot;10083&quot;&gt;&lt;property id=&quot;20148&quot; value=&quot;5&quot;/&gt;&lt;property id=&quot;20300&quot; value=&quot;Slide 56&quot;/&gt;&lt;property id=&quot;20307&quot; value=&quot;350&quot;/&gt;&lt;/object&gt;&lt;object type=&quot;3&quot; unique_id=&quot;10087&quot;&gt;&lt;property id=&quot;20148&quot; value=&quot;5&quot;/&gt;&lt;property id=&quot;20300&quot; value=&quot;Slide 57 - &amp;quot;Think before you carry out a reaction&amp;quot;&quot;/&gt;&lt;property id=&quot;20307&quot; value=&quot;274&quot;/&gt;&lt;/object&gt;&lt;object type=&quot;3&quot; unique_id=&quot;10088&quot;&gt;&lt;property id=&quot;20148&quot; value=&quot;5&quot;/&gt;&lt;property id=&quot;20300&quot; value=&quot;Slide 58 - &amp;quot;Key Points&amp;quot;&quot;/&gt;&lt;property id=&quot;20307&quot; value=&quot;281&quot;/&gt;&lt;/object&gt;&lt;object type=&quot;3&quot; unique_id=&quot;10089&quot;&gt;&lt;property id=&quot;20148&quot; value=&quot;5&quot;/&gt;&lt;property id=&quot;20300&quot; value=&quot;Slide 59 - &amp;quot;And when it happens...&amp;quot;&quot;/&gt;&lt;property id=&quot;20307&quot; value=&quot;357&quot;/&gt;&lt;/object&gt;&lt;object type=&quot;3&quot; unique_id=&quot;10098&quot;&gt;&lt;property id=&quot;20148&quot; value=&quot;5&quot;/&gt;&lt;property id=&quot;20300&quot; value=&quot;Slide 60&quot;/&gt;&lt;property id=&quot;20307&quot; value=&quot;302&quot;/&gt;&lt;/object&gt;&lt;object type=&quot;3&quot; unique_id=&quot;10099&quot;&gt;&lt;property id=&quot;20148&quot; value=&quot;5&quot;/&gt;&lt;property id=&quot;20300&quot; value=&quot;Slide 61 - &amp;quot;Acknowledgements&amp;quot;&quot;/&gt;&lt;property id=&quot;20307&quot; value=&quot;356&quot;/&gt;&lt;/object&gt;&lt;object type=&quot;3&quot; unique_id=&quot;10100&quot;&gt;&lt;property id=&quot;20148&quot; value=&quot;5&quot;/&gt;&lt;property id=&quot;20300&quot; value=&quot;Slide 62&quot;/&gt;&lt;property id=&quot;20307&quot; value=&quot;355&quot;/&gt;&lt;/object&gt;&lt;object type=&quot;3&quot; unique_id=&quot;10597&quot;&gt;&lt;property id=&quot;20148&quot; value=&quot;5&quot;/&gt;&lt;property id=&quot;20300&quot; value=&quot;Slide 5 - &amp;quot;Sources of Danger&amp;quot;&quot;/&gt;&lt;property id=&quot;20307&quot; value=&quot;364&quot;/&gt;&lt;/object&gt;&lt;object type=&quot;3&quot; unique_id=&quot;10598&quot;&gt;&lt;property id=&quot;20148&quot; value=&quot;5&quot;/&gt;&lt;property id=&quot;20300&quot; value=&quot;Slide 7 - &amp;quot;Chemicals&amp;quot;&quot;/&gt;&lt;property id=&quot;20307&quot; value=&quot;365&quot;/&gt;&lt;/object&gt;&lt;/object&gt;&lt;/object&gt;&lt;/database&gt;"/>
  <p:tag name="SECTOMILLISECCONVERTED" val="1"/>
</p:tagLst>
</file>

<file path=ppt/theme/theme1.xml><?xml version="1.0" encoding="utf-8"?>
<a:theme xmlns:a="http://schemas.openxmlformats.org/drawingml/2006/main" name="Blank Presentatio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00B0F0"/>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Wingdings" pitchFamily="2"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Wingdings" pitchFamily="2" charset="2"/>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3002</TotalTime>
  <Words>5172</Words>
  <Application>Microsoft Office PowerPoint</Application>
  <PresentationFormat>On-screen Show (4:3)</PresentationFormat>
  <Paragraphs>913</Paragraphs>
  <Slides>85</Slides>
  <Notes>63</Notes>
  <HiddenSlides>5</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Blank Presentation</vt:lpstr>
      <vt:lpstr>Bitmap Image</vt:lpstr>
      <vt:lpstr>Photo Editor Photo</vt:lpstr>
      <vt:lpstr>Slide 1</vt:lpstr>
      <vt:lpstr>Slide 2</vt:lpstr>
      <vt:lpstr>Slide 3</vt:lpstr>
      <vt:lpstr>Slide 4</vt:lpstr>
      <vt:lpstr>Slide 5</vt:lpstr>
      <vt:lpstr>Slide 6</vt:lpstr>
      <vt:lpstr>Danger! Real and Imagined</vt:lpstr>
      <vt:lpstr>Sources of Danger</vt:lpstr>
      <vt:lpstr>Sources of Danger</vt:lpstr>
      <vt:lpstr>Chemicals</vt:lpstr>
      <vt:lpstr>Chemicals</vt:lpstr>
      <vt:lpstr>Materials Safety Data Sheets  MSDS</vt:lpstr>
      <vt:lpstr>Slide 13</vt:lpstr>
      <vt:lpstr>Slide 14</vt:lpstr>
      <vt:lpstr>Slide 15</vt:lpstr>
      <vt:lpstr>Slide 16</vt:lpstr>
      <vt:lpstr>Slide 17</vt:lpstr>
      <vt:lpstr>Slide 18</vt:lpstr>
      <vt:lpstr>Slide 19</vt:lpstr>
      <vt:lpstr>Slide 20</vt:lpstr>
      <vt:lpstr>Slide 21</vt:lpstr>
      <vt:lpstr>POTENTIAL SHOCK-SENSITIVE CHEMICALS</vt:lpstr>
      <vt:lpstr>POTENTIAL PEROXIDE-FORMING CHEMICALS</vt:lpstr>
      <vt:lpstr>Incompatible Chemicals  </vt:lpstr>
      <vt:lpstr>Toxic Chemicals  LEVELS</vt:lpstr>
      <vt:lpstr>Poisons...</vt:lpstr>
      <vt:lpstr>Carcinogens </vt:lpstr>
      <vt:lpstr>Mutagens and Teratogens……….</vt:lpstr>
      <vt:lpstr>Storage of Chemicals</vt:lpstr>
      <vt:lpstr>Slide 30</vt:lpstr>
      <vt:lpstr>Slide 31</vt:lpstr>
      <vt:lpstr>Flammable Liquids Storage &amp; Handling </vt:lpstr>
      <vt:lpstr>Flammable Liquids Storage &amp; Handling </vt:lpstr>
      <vt:lpstr>Slide 34</vt:lpstr>
      <vt:lpstr>Slide 35</vt:lpstr>
      <vt:lpstr>Transport of Chemicals</vt:lpstr>
      <vt:lpstr>Slide 37</vt:lpstr>
      <vt:lpstr>Slide 38</vt:lpstr>
      <vt:lpstr>Slide 39</vt:lpstr>
      <vt:lpstr>Slide 40</vt:lpstr>
      <vt:lpstr>Cylinders </vt:lpstr>
      <vt:lpstr>Identifying Gases</vt:lpstr>
      <vt:lpstr>Transportation of Cylinders</vt:lpstr>
      <vt:lpstr>Leaks</vt:lpstr>
      <vt:lpstr>Cryogenics, Fire, Electrical….</vt:lpstr>
      <vt:lpstr>Slide 46</vt:lpstr>
      <vt:lpstr>Slide 47</vt:lpstr>
      <vt:lpstr>Slide 48</vt:lpstr>
      <vt:lpstr>Electrical Safety</vt:lpstr>
      <vt:lpstr>Slide 50</vt:lpstr>
      <vt:lpstr>Slide 51</vt:lpstr>
      <vt:lpstr>Laboratory Waste</vt:lpstr>
      <vt:lpstr>Until recently…...</vt:lpstr>
      <vt:lpstr>Disposing of waste solvents</vt:lpstr>
      <vt:lpstr>Slide 55</vt:lpstr>
      <vt:lpstr>Slide 56</vt:lpstr>
      <vt:lpstr>Slide 57</vt:lpstr>
      <vt:lpstr>Slide 58</vt:lpstr>
      <vt:lpstr>Slide 59</vt:lpstr>
      <vt:lpstr>Slide 60</vt:lpstr>
      <vt:lpstr>Slide 61</vt:lpstr>
      <vt:lpstr>Destroy before disposal</vt:lpstr>
      <vt:lpstr>UNKNOWN WASTES</vt:lpstr>
      <vt:lpstr>Slide 64</vt:lpstr>
      <vt:lpstr>Slide 65</vt:lpstr>
      <vt:lpstr>Working in the Laboratory..</vt:lpstr>
      <vt:lpstr>Slide 67</vt:lpstr>
      <vt:lpstr>Prudent Practices..</vt:lpstr>
      <vt:lpstr>Slide 69</vt:lpstr>
      <vt:lpstr>Proper Attire </vt:lpstr>
      <vt:lpstr>Slide 71</vt:lpstr>
      <vt:lpstr>Slide 72</vt:lpstr>
      <vt:lpstr>Slide 73</vt:lpstr>
      <vt:lpstr>Slide 74</vt:lpstr>
      <vt:lpstr>Eye Protection</vt:lpstr>
      <vt:lpstr>Slide 76</vt:lpstr>
      <vt:lpstr>Slide 77</vt:lpstr>
      <vt:lpstr>Slide 78</vt:lpstr>
      <vt:lpstr>Slide 79</vt:lpstr>
      <vt:lpstr>Think before you carry out a reaction</vt:lpstr>
      <vt:lpstr>Key Points</vt:lpstr>
      <vt:lpstr>And when it happens...</vt:lpstr>
      <vt:lpstr>Slide 83</vt:lpstr>
      <vt:lpstr>Acknowledgements</vt:lpstr>
      <vt:lpstr>Slide 85</vt:lpstr>
    </vt:vector>
  </TitlesOfParts>
  <Company>IISc, IPC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Safety</dc:title>
  <dc:creator>Prof. A. G. Samuelson</dc:creator>
  <cp:lastModifiedBy>Admin</cp:lastModifiedBy>
  <cp:revision>197</cp:revision>
  <cp:lastPrinted>2003-03-17T10:07:04Z</cp:lastPrinted>
  <dcterms:created xsi:type="dcterms:W3CDTF">2001-08-29T08:16:36Z</dcterms:created>
  <dcterms:modified xsi:type="dcterms:W3CDTF">2012-03-30T06:58:35Z</dcterms:modified>
</cp:coreProperties>
</file>